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9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094E-6465-4391-8FC8-6E52160CC07D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72F4B-3110-45CF-9806-876F1DD0219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72F4B-3110-45CF-9806-876F1DD0219A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ADFBF-65F6-46DD-8AA5-3CB5303EF029}" type="datetimeFigureOut">
              <a:rPr lang="it-IT" smtClean="0"/>
              <a:t>10/12/2009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8BC081-B1DB-4EFC-B047-5C3D6F29DA7B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err="1" smtClean="0">
                <a:latin typeface="QuigleyWiggly" pitchFamily="2" charset="0"/>
              </a:rPr>
              <a:t>Masuccio</a:t>
            </a:r>
            <a:r>
              <a:rPr lang="it-IT" sz="6600" dirty="0" smtClean="0">
                <a:latin typeface="QuigleyWiggly" pitchFamily="2" charset="0"/>
              </a:rPr>
              <a:t> Salernitano</a:t>
            </a:r>
            <a:endParaRPr lang="it-IT" sz="6600" dirty="0">
              <a:latin typeface="QuigleyWiggly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i="1" dirty="0" smtClean="0">
                <a:latin typeface="Bradley Hand ITC" pitchFamily="66" charset="0"/>
              </a:rPr>
              <a:t>La Novella nel Quattrocento</a:t>
            </a:r>
            <a:endParaRPr lang="it-IT" sz="2800" b="1" i="1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910" y="1285860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Esordio: </a:t>
            </a: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Narrazione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5220000" cy="339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439385"/>
            <a:ext cx="5040000" cy="256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3929066"/>
            <a:ext cx="504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642910" y="92867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Commento: </a:t>
            </a: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71472" y="1785926"/>
            <a:ext cx="7851648" cy="12858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Fine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500034" y="3071810"/>
            <a:ext cx="8072494" cy="35004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Progetto di Italiano classe IIC anno scolastico 2009/10</a:t>
            </a:r>
          </a:p>
          <a:p>
            <a:pPr algn="ctr"/>
            <a:endParaRPr lang="it-IT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Pasquale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Bufano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Antonio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Cairone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Riccardo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Colamarco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Vincenzo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Mazzillo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Salvatore Modica</a:t>
            </a:r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Pasquale Serra</a:t>
            </a:r>
            <a:endPara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533400" y="857232"/>
            <a:ext cx="7851648" cy="9143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La vita</a:t>
            </a:r>
            <a:endParaRPr kumimoji="0" lang="it-IT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QuigleyWiggly" pitchFamily="2" charset="0"/>
              <a:ea typeface="+mj-ea"/>
              <a:cs typeface="+mj-cs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00034" y="2071678"/>
            <a:ext cx="8072494" cy="45720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Tommaso Guardati, detto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Salernitano (Salerno o Sorrento, 1410 – Salerno, 1475), di nobile famiglia, è stato uno scrittore e novellista italiana. Da giovane si dedicò agli studi ecclesiastici che però lasciò poco dopo per intraprendere la carriera di funzionario dello stato; quindi si trasferì a Napoli presso la corte di Alfonso d'Aragona dove ebbe modo di frequentare l'ambiente umanista, in particolare G.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Pontano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Iacopo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Jennaro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e il Panormita. Dopo il 1463 ritornò a Salerno e fu segretario del principe Roberto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Sanseverino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Secondo lo storico salernitano Matteo Fiore, sarebbe sepolto a Salerno nell'antica Chiesa di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S.Maria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Alimundo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in una nicchia al centro del pavimento e priva di iscrizioni.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857232"/>
            <a:ext cx="7851648" cy="9143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L’opera</a:t>
            </a:r>
            <a:endParaRPr kumimoji="0" lang="it-IT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QuigleyWiggly" pitchFamily="2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714612" y="2071678"/>
            <a:ext cx="5857916" cy="4572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Considerabile come un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unicum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della novellistica nel panorama della letteratura volgare napoletana del Quattrocento, il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Novellino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Salernitano fu dato alle stampe a Napoli postumo nel 1476, per i tipi di Sisto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Riessinger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 la cura del volume fu affidata a Francesco del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Tuppo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La censura ecclesiastica ordinò la distruzione del manoscritto autografo e dell’edizione; nel 1557, il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Novellino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fu inserito nell’Indice dei libri proibiti.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899" y="2395553"/>
            <a:ext cx="2200275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00034" y="1285860"/>
            <a:ext cx="8072494" cy="45720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circolazione delle novelle fu semiclandestina: soltanto le edizioni milanese (1483) e veneziana (1484) furono capaci di garantire alla produzione di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una discreta diffusione. Giorgio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Petrocchi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ha pubblicato l’edizione critica della raccolta ne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Il Novellino (con appendice di prosatori napoletani del ‘400)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Firenze, Sansoni, 1957. Più di recente, è stato realizzato il reprint dell’edizione curata da A. Mauro (1940), con introduzione di S. S.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Nigro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(Bari, Laterza, 1975).</a:t>
            </a:r>
            <a:endParaRPr lang="it-I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00034" y="2071678"/>
            <a:ext cx="8072494" cy="50720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L’opera è composta da cinquanta racconti, in origine disaggregati, distribuiti in cinque raggruppamenti di dieci, ciascuno consacrato a un tema e corredato da un prologo. La prima dedica, rivolta a Ippolita Sforza, duchessa di Calabria, funge da introduzione all’intera silloge di novelle, che si conclude con un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Parlamento dell’autore al libro suo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La struttura del libro prevede che ogni storia sia preceduta dall’esposizione dell’argomento e seguita da un commento redatto dall’autore, in cui viene reso noto il significato morale della vicenda narrata: ogni novella è dedicata a un personaggio illustre della corte di Napoli, che diviene così il tramite fra il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Novellino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il contesto cui si rivolge.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533400" y="857232"/>
            <a:ext cx="7851648" cy="9143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La struttura dell’opera</a:t>
            </a:r>
            <a:endParaRPr kumimoji="0" lang="it-IT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QuigleyWiggl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00034" y="1285860"/>
            <a:ext cx="8072494" cy="52864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divisione in decadi e il recupero della cornice nascono da una suggestione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decameroniana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; al contempo, l’autore sembra collocarsi in una prospettiva tesa all’esasperazione delle tematiche stesse di Boccaccio.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Le prime dieci novelle raccontano i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vizi dei religiosi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cui fa seguito la sezione in cui si narrano le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beffe ordite ai danni dei gelosi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La terza parte ha per tema i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difetti delle donne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la quarta gli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amori tragici o felici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, la quinta, infine,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virtù nobiliare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. Complessivamente, i motivi che danno luogo alle narrazioni del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Novellino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si organizzano attorno a </a:t>
            </a:r>
            <a:r>
              <a:rPr 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due principali assi tematici, l’odio per le donne (la misoginia) e l’anticlericalismo.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si rivolge a un pubblico costituito dalle dame e dai cavalieri della corte, facendosi portavoce di un messaggio morale facilmente riconoscibile dai suoi destinatari.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00034" y="1285860"/>
            <a:ext cx="8072494" cy="52864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Avvalendosi di una narrazione dai toni accesi e spesso drammatici alternati a coloriture comiche, l’autore partecipa alle vicende raccontate con il piglio polemico e aggressivo che lo caratterizza. Al depauperamento dei valori di cui il 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Decameron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si faceva testimone - l’amore diviene passione animalesca, l’intelligenza deprecabile furberia - corrisponde, infine, una lingua il cui equilibrio fondato su costrutti classici offre ampio spazio all’irregolarità di influenze dialettali, "là dove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chiede in prestito alla sua parlata natia una sfumatura fonetica, onde rendere comprensibili o accentuati un certo discorso di personaggi, una mera narrazione di casi".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33400" y="857232"/>
            <a:ext cx="7851648" cy="9143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Shakespeare e </a:t>
            </a:r>
            <a:r>
              <a:rPr lang="it-IT" sz="5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  <a:ea typeface="+mj-ea"/>
                <a:cs typeface="+mj-cs"/>
              </a:rPr>
              <a:t>Masuccio</a:t>
            </a:r>
            <a:endParaRPr kumimoji="0" lang="it-IT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QuigleyWiggly" pitchFamily="2" charset="0"/>
              <a:ea typeface="+mj-ea"/>
              <a:cs typeface="+mj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3500430" y="2071678"/>
            <a:ext cx="5072098" cy="43577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La novella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XXXIII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richiama l’opera di Shakespeare “Giulietta e Romeo” (sostituiti da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Mariotto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Ganozza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), soprattutto per l’aspetto amoroso e spensierato della loro relazione, ben lontana dall'aspetto di sacralità che acquisterà in seguito. L'ambienta-zione di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Masuccio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è molto più solare, mediterranea, priva dell'atmosfera go-tica anglosassone.</a:t>
            </a:r>
          </a:p>
          <a:p>
            <a:pPr algn="just"/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 algn="just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2928958" cy="4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5" y="2500306"/>
            <a:ext cx="5580000" cy="28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642910" y="128586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Novella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XXXIII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: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Mariotto</a:t>
            </a: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e </a:t>
            </a:r>
            <a:r>
              <a:rPr lang="it-IT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Ganozza</a:t>
            </a:r>
            <a:endParaRPr lang="it-IT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Argoment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o: </a:t>
            </a: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  <a:p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2">
      <a:dk1>
        <a:sysClr val="windowText" lastClr="000000"/>
      </a:dk1>
      <a:lt1>
        <a:sysClr val="window" lastClr="FFFFFF"/>
      </a:lt1>
      <a:dk2>
        <a:srgbClr val="E99601"/>
      </a:dk2>
      <a:lt2>
        <a:srgbClr val="FEEBC8"/>
      </a:lt2>
      <a:accent1>
        <a:srgbClr val="744B00"/>
      </a:accent1>
      <a:accent2>
        <a:srgbClr val="AE7000"/>
      </a:accent2>
      <a:accent3>
        <a:srgbClr val="FEC35A"/>
      </a:accent3>
      <a:accent4>
        <a:srgbClr val="FED791"/>
      </a:accent4>
      <a:accent5>
        <a:srgbClr val="FEEBC8"/>
      </a:accent5>
      <a:accent6>
        <a:srgbClr val="A5C249"/>
      </a:accent6>
      <a:hlink>
        <a:srgbClr val="E2D700"/>
      </a:hlink>
      <a:folHlink>
        <a:srgbClr val="FEC35A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666</Words>
  <Application>Microsoft Office PowerPoint</Application>
  <PresentationFormat>Presentazione su schermo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Masuccio Salernitano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Masuccio Salernitano</dc:title>
  <dc:creator>A</dc:creator>
  <cp:lastModifiedBy>A</cp:lastModifiedBy>
  <cp:revision>35</cp:revision>
  <dcterms:created xsi:type="dcterms:W3CDTF">2009-12-10T15:03:03Z</dcterms:created>
  <dcterms:modified xsi:type="dcterms:W3CDTF">2009-12-10T17:03:20Z</dcterms:modified>
</cp:coreProperties>
</file>