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4" r:id="rId9"/>
    <p:sldId id="265" r:id="rId10"/>
    <p:sldId id="268" r:id="rId11"/>
    <p:sldId id="269" r:id="rId12"/>
    <p:sldId id="270" r:id="rId13"/>
    <p:sldId id="285" r:id="rId14"/>
    <p:sldId id="287" r:id="rId15"/>
    <p:sldId id="272" r:id="rId16"/>
    <p:sldId id="273" r:id="rId17"/>
    <p:sldId id="274" r:id="rId18"/>
    <p:sldId id="275" r:id="rId19"/>
    <p:sldId id="277" r:id="rId20"/>
    <p:sldId id="280" r:id="rId21"/>
    <p:sldId id="282" r:id="rId22"/>
    <p:sldId id="283" r:id="rId23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9999FF"/>
    <a:srgbClr val="6600FF"/>
    <a:srgbClr val="0033CC"/>
    <a:srgbClr val="00009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7393" autoAdjust="0"/>
    <p:restoredTop sz="94717" autoAdjust="0"/>
  </p:normalViewPr>
  <p:slideViewPr>
    <p:cSldViewPr>
      <p:cViewPr>
        <p:scale>
          <a:sx n="70" d="100"/>
          <a:sy n="70" d="100"/>
        </p:scale>
        <p:origin x="-240" y="-8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DCD2EA0-4EAC-43DA-8479-925839B72A47}" type="datetimeFigureOut">
              <a:rPr lang="it-IT"/>
              <a:pPr>
                <a:defRPr/>
              </a:pPr>
              <a:t>30/05/2013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6B1BD3D-B68B-4324-B57A-272F8A45042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2662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BDF7644-EE76-4CCB-9FA9-FBBB6CF3C712}" type="slidenum">
              <a:rPr lang="it-IT" smtClean="0"/>
              <a:pPr/>
              <a:t>3</a:t>
            </a:fld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2765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C8B544-069C-4D37-BD78-68819BE102F0}" type="slidenum">
              <a:rPr lang="it-IT" smtClean="0"/>
              <a:pPr/>
              <a:t>4</a:t>
            </a:fld>
            <a:endParaRPr 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867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9885ADD-F502-4254-B9D4-B06663E43F26}" type="slidenum">
              <a:rPr lang="it-IT" smtClean="0"/>
              <a:pPr/>
              <a:t>13</a:t>
            </a:fld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olo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5" name="Sottotitolo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1" name="Segnaposto data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18" name="Segnaposto piè di pagina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74B8C4C-BC08-4241-AD83-39CDD1222612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8000"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61D11DC-0899-4CDB-B327-B1DE8EC81236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advClick="0" advTm="8000">
    <p:rand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244CBEB1-8137-40DD-AAF6-9DA05A0B7AB3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advClick="0" advTm="8000">
    <p:random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9D28D-17AA-415F-994E-B174C988D3B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advClick="0" advTm="8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6E6FF05-96E2-4154-9649-4DC2E378A483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advClick="0" advTm="8000"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pPr>
              <a:defRPr/>
            </a:pPr>
            <a:fld id="{C7C1FB6C-6CDC-4A75-BE10-46F983E42E92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8000">
    <p:rand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C45DDFE-B0D8-4384-A66B-7BD2F790E638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advClick="0" advTm="8000"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D42C867-955E-4819-97D1-55460E0572A8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advClick="0" advTm="8000">
    <p:rand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034CCAD-CD13-46BF-BCD5-5E88F4CFC95B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advClick="0" advTm="8000">
    <p:rand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1F4638C-EECA-4778-9562-1679DE5229F3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advClick="0" advTm="8000">
    <p:rand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0C19D03-7BF3-46B9-9AED-5F22C73B0298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advClick="0" advTm="8000">
    <p:rand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2E5B077-F2C6-4485-9058-09BE2588A2AD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10" name="Segnaposto immagine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8000">
    <p:rand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Segnaposto titolo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1" name="Segnaposto testo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7" name="Segnaposto data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4F0286A9-6A9F-49E4-985B-482D480BADB0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transition advClick="0" advTm="8000">
    <p:random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14612" y="1643050"/>
            <a:ext cx="5429256" cy="1709735"/>
          </a:xfrm>
        </p:spPr>
        <p:txBody>
          <a:bodyPr/>
          <a:lstStyle/>
          <a:p>
            <a:r>
              <a:rPr lang="it-IT" sz="5400" dirty="0" smtClean="0"/>
              <a:t/>
            </a:r>
            <a:br>
              <a:rPr lang="it-IT" sz="5400" dirty="0" smtClean="0"/>
            </a:br>
            <a:r>
              <a:rPr lang="it-IT" sz="4800" dirty="0" smtClean="0"/>
              <a:t>La </a:t>
            </a:r>
            <a:r>
              <a:rPr lang="it-IT" sz="4800" dirty="0" smtClean="0"/>
              <a:t>II A </a:t>
            </a:r>
            <a:r>
              <a:rPr lang="it-IT" sz="4800" dirty="0" smtClean="0"/>
              <a:t/>
            </a:r>
            <a:br>
              <a:rPr lang="it-IT" sz="4800" dirty="0" smtClean="0"/>
            </a:br>
            <a:r>
              <a:rPr lang="it-IT" sz="4800" dirty="0" smtClean="0"/>
              <a:t>in </a:t>
            </a:r>
            <a:r>
              <a:rPr lang="it-IT" sz="4800" dirty="0" err="1" smtClean="0"/>
              <a:t>laboratorio…</a:t>
            </a:r>
            <a:endParaRPr lang="it-IT" sz="4800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smtClean="0"/>
              <a:t> </a:t>
            </a:r>
          </a:p>
        </p:txBody>
      </p:sp>
      <p:pic>
        <p:nvPicPr>
          <p:cNvPr id="2052" name="Picture 4" descr="DSCN15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714356"/>
            <a:ext cx="7358062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DSCN15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714356"/>
            <a:ext cx="7358062" cy="541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Click="0" advTm="8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35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500"/>
                            </p:stCondLst>
                            <p:childTnLst>
                              <p:par>
                                <p:cTn id="35" presetID="35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428596" y="0"/>
            <a:ext cx="7043758" cy="1714488"/>
          </a:xfrm>
        </p:spPr>
        <p:txBody>
          <a:bodyPr>
            <a:normAutofit/>
          </a:bodyPr>
          <a:lstStyle/>
          <a:p>
            <a:r>
              <a:rPr lang="it-IT" sz="2500" dirty="0" smtClean="0">
                <a:solidFill>
                  <a:schemeClr val="accent2">
                    <a:lumMod val="50000"/>
                  </a:schemeClr>
                </a:solidFill>
              </a:rPr>
              <a:t>Seconda Condizione: </a:t>
            </a:r>
            <a:br>
              <a:rPr lang="it-IT" sz="25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it-IT" sz="2500" dirty="0" smtClean="0">
                <a:solidFill>
                  <a:schemeClr val="accent2">
                    <a:lumMod val="50000"/>
                  </a:schemeClr>
                </a:solidFill>
              </a:rPr>
              <a:t>abbassamento della temperatura</a:t>
            </a:r>
            <a:r>
              <a:rPr lang="it-IT" sz="40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it-IT" sz="40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it-IT" dirty="0"/>
          </a:p>
        </p:txBody>
      </p:sp>
      <p:sp>
        <p:nvSpPr>
          <p:cNvPr id="126982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sz="2400" dirty="0" smtClean="0"/>
              <a:t>Abbiamo versato in un </a:t>
            </a:r>
            <a:r>
              <a:rPr lang="it-IT" sz="2400" dirty="0" err="1" smtClean="0"/>
              <a:t>becker</a:t>
            </a:r>
            <a:r>
              <a:rPr lang="it-IT" sz="2400" dirty="0" smtClean="0"/>
              <a:t> 10 ml di soluzione di  permanganato di potassio (t: 15°C).</a:t>
            </a:r>
          </a:p>
          <a:p>
            <a:pPr eaLnBrk="1" hangingPunct="1"/>
            <a:r>
              <a:rPr lang="it-IT" sz="2400" dirty="0" smtClean="0"/>
              <a:t>In un altro </a:t>
            </a:r>
            <a:r>
              <a:rPr lang="it-IT" sz="2400" dirty="0" err="1" smtClean="0"/>
              <a:t>becker</a:t>
            </a:r>
            <a:r>
              <a:rPr lang="it-IT" sz="2400" dirty="0" smtClean="0"/>
              <a:t> abbiamo versato 10 ml di soluzione di acido ossalico e 2 ml di acido solforico (t: 15°C).</a:t>
            </a:r>
          </a:p>
          <a:p>
            <a:pPr eaLnBrk="1" hangingPunct="1">
              <a:buFont typeface="Wingdings" pitchFamily="2" charset="2"/>
              <a:buNone/>
            </a:pPr>
            <a:endParaRPr lang="it-IT" sz="2400" dirty="0" smtClean="0"/>
          </a:p>
          <a:p>
            <a:pPr algn="r" eaLnBrk="1" hangingPunct="1">
              <a:buFont typeface="Wingdings" pitchFamily="2" charset="2"/>
              <a:buNone/>
            </a:pPr>
            <a:r>
              <a:rPr lang="it-IT" sz="2400" dirty="0" smtClean="0"/>
              <a:t>… come prima...</a:t>
            </a:r>
          </a:p>
        </p:txBody>
      </p:sp>
      <p:sp>
        <p:nvSpPr>
          <p:cNvPr id="126983" name="Rectangle 7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it-IT" sz="28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ransition advClick="0" advTm="8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8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69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69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88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69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69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880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69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69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880"/>
                            </p:stCondLst>
                            <p:childTnLst>
                              <p:par>
                                <p:cTn id="26" presetID="21" presetClass="exit" presetSubtype="4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27" dur="2000"/>
                                        <p:tgtEl>
                                          <p:spTgt spid="1269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69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880"/>
                            </p:stCondLst>
                            <p:childTnLst>
                              <p:par>
                                <p:cTn id="30" presetID="21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1" dur="2000"/>
                                        <p:tgtEl>
                                          <p:spTgt spid="1269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69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880"/>
                            </p:stCondLst>
                            <p:childTnLst>
                              <p:par>
                                <p:cTn id="34" presetID="21" presetClass="exit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5" dur="2000"/>
                                        <p:tgtEl>
                                          <p:spTgt spid="1269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69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2" grpId="0" uiExpand="1" build="p"/>
      <p:bldP spid="12698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-142900"/>
            <a:ext cx="7943880" cy="469922"/>
          </a:xfrm>
        </p:spPr>
        <p:txBody>
          <a:bodyPr/>
          <a:lstStyle/>
          <a:p>
            <a:pPr algn="r" eaLnBrk="1" hangingPunct="1">
              <a:defRPr/>
            </a:pPr>
            <a:r>
              <a:rPr lang="it-IT" sz="17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… Seconda Condizione: abbassamento della temperatura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928670"/>
            <a:ext cx="794388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it-IT" sz="2400" dirty="0" smtClean="0"/>
              <a:t>  … versiamo la soluzione di acido ossalico e acido solforico (t: 15°C) nel </a:t>
            </a:r>
            <a:r>
              <a:rPr lang="it-IT" sz="2400" dirty="0" err="1" smtClean="0"/>
              <a:t>becker</a:t>
            </a:r>
            <a:r>
              <a:rPr lang="it-IT" sz="2400" dirty="0" smtClean="0"/>
              <a:t> contenente la soluzione di permanganato di potassio (t:15°C)</a:t>
            </a:r>
          </a:p>
        </p:txBody>
      </p:sp>
      <p:pic>
        <p:nvPicPr>
          <p:cNvPr id="130052" name="Picture 4" descr="Copia di DSCN15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88" y="2928938"/>
            <a:ext cx="4156075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Click="0" advTm="8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0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70" y="-71462"/>
            <a:ext cx="7072330" cy="398484"/>
          </a:xfrm>
        </p:spPr>
        <p:txBody>
          <a:bodyPr/>
          <a:lstStyle/>
          <a:p>
            <a:pPr algn="r" eaLnBrk="1" hangingPunct="1">
              <a:defRPr/>
            </a:pPr>
            <a:r>
              <a:rPr lang="it-IT" sz="1700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…Seconda</a:t>
            </a:r>
            <a:r>
              <a:rPr lang="it-IT" sz="17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Condizione: Abbassamento della temperatura</a:t>
            </a:r>
          </a:p>
        </p:txBody>
      </p:sp>
      <p:pic>
        <p:nvPicPr>
          <p:cNvPr id="131076" name="Picture 4" descr="Copia di DSCN154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285860"/>
            <a:ext cx="7607323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7" name="Picture 5" descr="DSCN15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285860"/>
            <a:ext cx="764386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1078" name="Rectangle 6"/>
          <p:cNvSpPr>
            <a:spLocks noChangeArrowheads="1"/>
          </p:cNvSpPr>
          <p:nvPr/>
        </p:nvSpPr>
        <p:spPr bwMode="auto">
          <a:xfrm>
            <a:off x="1000125" y="6143625"/>
            <a:ext cx="725328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2400" b="1">
                <a:solidFill>
                  <a:schemeClr val="tx2"/>
                </a:solidFill>
              </a:rPr>
              <a:t>In 36 secondi (T</a:t>
            </a:r>
            <a:r>
              <a:rPr lang="it-IT" sz="2400" b="1" baseline="-25000">
                <a:solidFill>
                  <a:schemeClr val="tx2"/>
                </a:solidFill>
              </a:rPr>
              <a:t>2</a:t>
            </a:r>
            <a:r>
              <a:rPr lang="it-IT" sz="2400" b="1">
                <a:solidFill>
                  <a:schemeClr val="tx2"/>
                </a:solidFill>
              </a:rPr>
              <a:t>) è avvenuta la decolorazione!</a:t>
            </a:r>
          </a:p>
        </p:txBody>
      </p:sp>
    </p:spTree>
    <p:custDataLst>
      <p:tags r:id="rId1"/>
    </p:custDataLst>
  </p:cSld>
  <p:clrMapOvr>
    <a:masterClrMapping/>
  </p:clrMapOvr>
  <p:transition advClick="0" advTm="9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1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1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1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1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1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1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1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1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1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1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1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1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1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1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1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8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14290"/>
            <a:ext cx="7239000" cy="103443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it-IT" sz="25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Terza condizione: </a:t>
            </a:r>
            <a:br>
              <a:rPr lang="it-IT" sz="25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it-IT" sz="25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Innalzamento della temperatura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idx="1"/>
          </p:nvPr>
        </p:nvSpPr>
        <p:spPr>
          <a:xfrm>
            <a:off x="357188" y="1500188"/>
            <a:ext cx="8229600" cy="53578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it-IT" sz="2400" dirty="0" smtClean="0"/>
              <a:t>Abbiamo riscaldato le soluzioni di KMnO</a:t>
            </a:r>
            <a:r>
              <a:rPr lang="it-IT" sz="2400" baseline="-25000" dirty="0" smtClean="0"/>
              <a:t>4</a:t>
            </a:r>
            <a:r>
              <a:rPr lang="it-IT" sz="2400" dirty="0" smtClean="0"/>
              <a:t>, di (COOH)</a:t>
            </a:r>
            <a:r>
              <a:rPr lang="it-IT" sz="2400" baseline="-25000" dirty="0" smtClean="0"/>
              <a:t>2 </a:t>
            </a:r>
            <a:endParaRPr lang="it-IT" sz="2400" dirty="0" smtClean="0"/>
          </a:p>
          <a:p>
            <a:pPr eaLnBrk="1" hangingPunct="1">
              <a:buFont typeface="Wingdings" pitchFamily="2" charset="2"/>
              <a:buNone/>
            </a:pPr>
            <a:r>
              <a:rPr lang="it-IT" sz="2400" dirty="0" smtClean="0"/>
              <a:t>e di H</a:t>
            </a:r>
            <a:r>
              <a:rPr lang="it-IT" sz="2400" baseline="-25000" dirty="0" smtClean="0"/>
              <a:t>2</a:t>
            </a:r>
            <a:r>
              <a:rPr lang="it-IT" sz="2400" dirty="0" smtClean="0"/>
              <a:t>SO</a:t>
            </a:r>
            <a:r>
              <a:rPr lang="it-IT" sz="2400" baseline="-25000" dirty="0" smtClean="0"/>
              <a:t>4</a:t>
            </a:r>
            <a:r>
              <a:rPr lang="it-IT" sz="2400" dirty="0" smtClean="0"/>
              <a:t> fino a raggiungere la t: 45°C……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it-IT" sz="2400" dirty="0" smtClean="0"/>
              <a:t>                                     </a:t>
            </a:r>
          </a:p>
          <a:p>
            <a:pPr eaLnBrk="1" hangingPunct="1">
              <a:buFont typeface="Wingdings" pitchFamily="2" charset="2"/>
              <a:buNone/>
            </a:pPr>
            <a:endParaRPr lang="it-IT" sz="2400" dirty="0" smtClean="0"/>
          </a:p>
        </p:txBody>
      </p:sp>
      <p:pic>
        <p:nvPicPr>
          <p:cNvPr id="16388" name="Picture 4" descr="C:\Users\iron\Desktop\DSCN633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0900" y="2786063"/>
            <a:ext cx="4879975" cy="366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Click="0" advTm="8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8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300"/>
                            </p:stCondLst>
                            <p:childTnLst>
                              <p:par>
                                <p:cTn id="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800"/>
                            </p:stCondLst>
                            <p:childTnLst>
                              <p:par>
                                <p:cTn id="28" presetID="31" presetClass="exit" presetSubtype="0" fill="hold" nodeType="afterEffect">
                                  <p:stCondLst>
                                    <p:cond delay="2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0" grpId="0"/>
      <p:bldP spid="15053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4" y="-142900"/>
            <a:ext cx="7242048" cy="500042"/>
          </a:xfrm>
        </p:spPr>
        <p:txBody>
          <a:bodyPr/>
          <a:lstStyle/>
          <a:p>
            <a:pPr algn="r" eaLnBrk="1" hangingPunct="1">
              <a:defRPr/>
            </a:pPr>
            <a:r>
              <a:rPr lang="it-IT" sz="1700" b="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… Terza Condizione: Innalzamento della temperatura</a:t>
            </a:r>
          </a:p>
        </p:txBody>
      </p:sp>
      <p:sp>
        <p:nvSpPr>
          <p:cNvPr id="16387" name="Segnaposto testo 10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sz="2400" dirty="0" smtClean="0"/>
              <a:t>   … </a:t>
            </a:r>
            <a:r>
              <a:rPr lang="it-IT" sz="2400" dirty="0" smtClean="0"/>
              <a:t>poi abbiamo </a:t>
            </a:r>
            <a:r>
              <a:rPr lang="it-IT" sz="2400" dirty="0" smtClean="0"/>
              <a:t>versato la </a:t>
            </a:r>
            <a:r>
              <a:rPr lang="it-IT" sz="2400" dirty="0" smtClean="0"/>
              <a:t>soluzione di acido ossalico e acido solforico (t:45°C) nel </a:t>
            </a:r>
            <a:r>
              <a:rPr lang="it-IT" sz="2400" dirty="0" err="1" smtClean="0"/>
              <a:t>becker</a:t>
            </a:r>
            <a:r>
              <a:rPr lang="it-IT" sz="2400" dirty="0" smtClean="0"/>
              <a:t> contenente la soluzione di permanganato di potassio (t:45°C)…..</a:t>
            </a:r>
          </a:p>
          <a:p>
            <a:endParaRPr lang="it-IT" dirty="0" smtClean="0"/>
          </a:p>
        </p:txBody>
      </p:sp>
      <p:sp>
        <p:nvSpPr>
          <p:cNvPr id="153604" name="Rectangle 4"/>
          <p:cNvSpPr>
            <a:spLocks noChangeArrowheads="1"/>
          </p:cNvSpPr>
          <p:nvPr/>
        </p:nvSpPr>
        <p:spPr bwMode="auto">
          <a:xfrm>
            <a:off x="0" y="6072206"/>
            <a:ext cx="8820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 b="1" dirty="0">
                <a:solidFill>
                  <a:schemeClr val="tx2"/>
                </a:solidFill>
              </a:rPr>
              <a:t>In 4 secondi (T</a:t>
            </a:r>
            <a:r>
              <a:rPr lang="it-IT" sz="2400" b="1" baseline="-25000" dirty="0">
                <a:solidFill>
                  <a:schemeClr val="tx2"/>
                </a:solidFill>
              </a:rPr>
              <a:t>3</a:t>
            </a:r>
            <a:r>
              <a:rPr lang="it-IT" sz="2400" b="1" dirty="0">
                <a:solidFill>
                  <a:schemeClr val="tx2"/>
                </a:solidFill>
              </a:rPr>
              <a:t>), è avvenuta la decolorazione!</a:t>
            </a:r>
          </a:p>
        </p:txBody>
      </p:sp>
      <p:pic>
        <p:nvPicPr>
          <p:cNvPr id="18437" name="Picture 5" descr="C:\Users\iron\Desktop\DSCN63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1285860"/>
            <a:ext cx="3428997" cy="4571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Click="0" advTm="8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35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49" presetClass="exit" presetSubtype="0" ac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  <p:bldP spid="15360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14290"/>
            <a:ext cx="7872442" cy="100014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it-IT" sz="25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Quarta condizione: </a:t>
            </a:r>
            <a:r>
              <a:rPr lang="it-IT" sz="25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/>
            </a:r>
            <a:br>
              <a:rPr lang="it-IT" sz="25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it-IT" sz="25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Influenza </a:t>
            </a:r>
            <a:r>
              <a:rPr lang="it-IT" sz="25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della concentrazione.</a:t>
            </a:r>
            <a:endParaRPr lang="it-IT" sz="2500" b="1" dirty="0" smtClean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0" y="1428736"/>
            <a:ext cx="8229600" cy="1714512"/>
          </a:xfrm>
        </p:spPr>
        <p:txBody>
          <a:bodyPr/>
          <a:lstStyle/>
          <a:p>
            <a:pPr eaLnBrk="1" hangingPunct="1"/>
            <a:r>
              <a:rPr lang="it-IT" sz="2400" dirty="0" smtClean="0"/>
              <a:t>Abbiamo diluito le soluzioni di permanganato di potassio e di acido ossalico aggiungendo, a ciascuno di esse, 10 ml di acqua distillata: in questo modo la prima ha una molarità di 0.01, la seconda di 0.05.</a:t>
            </a:r>
          </a:p>
        </p:txBody>
      </p:sp>
      <p:pic>
        <p:nvPicPr>
          <p:cNvPr id="134149" name="Picture 5" descr="DSCN15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3214686"/>
            <a:ext cx="4427537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Click="0" advTm="1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8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380"/>
                            </p:stCondLst>
                            <p:childTnLst>
                              <p:par>
                                <p:cTn id="16" presetID="3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4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380"/>
                            </p:stCondLst>
                            <p:childTnLst>
                              <p:par>
                                <p:cTn id="23" presetID="27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hold"/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hold"/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250" autoRev="1" fill="hold"/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hold"/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6" grpId="0"/>
      <p:bldP spid="13414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28" y="142852"/>
            <a:ext cx="7024686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it-IT" sz="1900" dirty="0" smtClean="0">
                <a:solidFill>
                  <a:schemeClr val="accent1">
                    <a:lumMod val="75000"/>
                  </a:schemeClr>
                </a:solidFill>
              </a:rPr>
              <a:t>… Quarta condizione: Influenza della concentrazione</a:t>
            </a:r>
            <a:r>
              <a:rPr lang="it-IT" sz="2800" dirty="0" smtClean="0">
                <a:solidFill>
                  <a:srgbClr val="000096"/>
                </a:solidFill>
              </a:rPr>
              <a:t/>
            </a:r>
            <a:br>
              <a:rPr lang="it-IT" sz="2800" dirty="0" smtClean="0">
                <a:solidFill>
                  <a:srgbClr val="000096"/>
                </a:solidFill>
              </a:rPr>
            </a:br>
            <a:endParaRPr lang="it-IT" sz="2800" dirty="0" smtClean="0"/>
          </a:p>
        </p:txBody>
      </p:sp>
      <p:pic>
        <p:nvPicPr>
          <p:cNvPr id="135174" name="Picture 6" descr="DSCN15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4882" y="1643050"/>
            <a:ext cx="6553200" cy="480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7"/>
          <p:cNvSpPr/>
          <p:nvPr/>
        </p:nvSpPr>
        <p:spPr>
          <a:xfrm>
            <a:off x="357158" y="642918"/>
            <a:ext cx="7572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 smtClean="0">
                <a:solidFill>
                  <a:schemeClr val="tx2"/>
                </a:solidFill>
              </a:rPr>
              <a:t>Ecco le nostre soluzioni </a:t>
            </a:r>
            <a:r>
              <a:rPr lang="it-IT" sz="2400" dirty="0" err="1" smtClean="0">
                <a:solidFill>
                  <a:schemeClr val="tx2"/>
                </a:solidFill>
              </a:rPr>
              <a:t>diluite…</a:t>
            </a:r>
            <a:endParaRPr lang="it-IT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6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857356" y="142852"/>
            <a:ext cx="6500858" cy="64291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it-IT" sz="1700" dirty="0" err="1" smtClean="0">
                <a:solidFill>
                  <a:schemeClr val="accent1">
                    <a:lumMod val="75000"/>
                  </a:schemeClr>
                </a:solidFill>
              </a:rPr>
              <a:t>…Quarta</a:t>
            </a:r>
            <a:r>
              <a:rPr lang="it-IT" sz="1700" dirty="0" smtClean="0">
                <a:solidFill>
                  <a:schemeClr val="accent1">
                    <a:lumMod val="75000"/>
                  </a:schemeClr>
                </a:solidFill>
              </a:rPr>
              <a:t> condizione: Influenza della concentrazione</a:t>
            </a:r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it-IT" sz="24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it-IT" sz="2400" dirty="0" smtClean="0">
              <a:latin typeface="+mn-lt"/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28596" y="642918"/>
            <a:ext cx="7500990" cy="1285884"/>
          </a:xfrm>
        </p:spPr>
        <p:txBody>
          <a:bodyPr>
            <a:normAutofit/>
          </a:bodyPr>
          <a:lstStyle/>
          <a:p>
            <a:r>
              <a:rPr lang="it-IT" dirty="0" smtClean="0"/>
              <a:t>Versiamo,ora, l’acido ossalico e l’acido solforico nel permanganato di potassio, come abbiamo fatto nelle precedenti fasi...</a:t>
            </a:r>
            <a:endParaRPr lang="it-IT" dirty="0"/>
          </a:p>
        </p:txBody>
      </p:sp>
      <p:pic>
        <p:nvPicPr>
          <p:cNvPr id="136196" name="Picture 4" descr="DSCN15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285992"/>
            <a:ext cx="5973763" cy="437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Click="0" advTm="8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6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57356" y="214290"/>
            <a:ext cx="6286544" cy="642941"/>
          </a:xfrm>
        </p:spPr>
        <p:txBody>
          <a:bodyPr/>
          <a:lstStyle/>
          <a:p>
            <a:pPr>
              <a:defRPr/>
            </a:pPr>
            <a:r>
              <a:rPr lang="it-IT" sz="1700" dirty="0" err="1" smtClean="0">
                <a:solidFill>
                  <a:schemeClr val="accent1">
                    <a:lumMod val="75000"/>
                  </a:schemeClr>
                </a:solidFill>
              </a:rPr>
              <a:t>…Quarta</a:t>
            </a:r>
            <a:r>
              <a:rPr lang="it-IT" sz="1700" dirty="0" smtClean="0">
                <a:solidFill>
                  <a:schemeClr val="accent1">
                    <a:lumMod val="75000"/>
                  </a:schemeClr>
                </a:solidFill>
              </a:rPr>
              <a:t> condizione: Influenza della </a:t>
            </a:r>
            <a:r>
              <a:rPr lang="it-IT" sz="1700" dirty="0" err="1" smtClean="0">
                <a:solidFill>
                  <a:schemeClr val="accent1">
                    <a:lumMod val="75000"/>
                  </a:schemeClr>
                </a:solidFill>
              </a:rPr>
              <a:t>concentraione</a:t>
            </a:r>
            <a:r>
              <a:rPr lang="it-IT" sz="2400" dirty="0" smtClean="0">
                <a:solidFill>
                  <a:srgbClr val="000096"/>
                </a:solidFill>
              </a:rPr>
              <a:t/>
            </a:r>
            <a:br>
              <a:rPr lang="it-IT" sz="2400" dirty="0" smtClean="0">
                <a:solidFill>
                  <a:srgbClr val="000096"/>
                </a:solidFill>
              </a:rPr>
            </a:br>
            <a:endParaRPr lang="it-IT" sz="2400" dirty="0" smtClean="0">
              <a:latin typeface="+mn-lt"/>
            </a:endParaRPr>
          </a:p>
        </p:txBody>
      </p:sp>
      <p:pic>
        <p:nvPicPr>
          <p:cNvPr id="137220" name="Picture 4" descr="DSCN15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428736"/>
            <a:ext cx="5299471" cy="469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22" name="Picture 6" descr="DSCN153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1428736"/>
            <a:ext cx="5357850" cy="4723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23" name="Rectangle 7"/>
          <p:cNvSpPr>
            <a:spLocks noChangeArrowheads="1"/>
          </p:cNvSpPr>
          <p:nvPr/>
        </p:nvSpPr>
        <p:spPr bwMode="auto">
          <a:xfrm>
            <a:off x="214282" y="6143644"/>
            <a:ext cx="8072559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2400" dirty="0" smtClean="0">
                <a:solidFill>
                  <a:schemeClr val="tx2"/>
                </a:solidFill>
                <a:latin typeface="+mn-lt"/>
              </a:rPr>
              <a:t>La decolorazione si è completata in 1 minuto e 20 secondi (T</a:t>
            </a:r>
            <a:r>
              <a:rPr lang="it-IT" sz="2400" baseline="-25000" dirty="0" smtClean="0">
                <a:solidFill>
                  <a:schemeClr val="tx2"/>
                </a:solidFill>
                <a:latin typeface="+mn-lt"/>
              </a:rPr>
              <a:t>4</a:t>
            </a:r>
            <a:r>
              <a:rPr lang="it-IT" sz="2400" dirty="0" smtClean="0">
                <a:solidFill>
                  <a:schemeClr val="tx2"/>
                </a:solidFill>
                <a:latin typeface="+mn-lt"/>
              </a:rPr>
              <a:t>)!</a:t>
            </a:r>
            <a:endParaRPr lang="it-IT" sz="24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57158" y="571480"/>
            <a:ext cx="72866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chemeClr val="tx2"/>
                </a:solidFill>
              </a:rPr>
              <a:t>… aiutiamo la reazione mediante l’uso di una bacchetta di </a:t>
            </a:r>
            <a:r>
              <a:rPr lang="it-IT" sz="2400" dirty="0" err="1">
                <a:solidFill>
                  <a:schemeClr val="tx2"/>
                </a:solidFill>
              </a:rPr>
              <a:t>vetro…</a:t>
            </a:r>
            <a:endParaRPr lang="it-IT" sz="2400" dirty="0">
              <a:solidFill>
                <a:schemeClr val="tx2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Click="0" advTm="12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7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5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7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72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72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72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72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72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72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72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72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3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it-IT" sz="25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Quinta condizione:</a:t>
            </a:r>
            <a:br>
              <a:rPr lang="it-IT" sz="25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it-IT" sz="25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Presenza di un catalizzatore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idx="1"/>
          </p:nvPr>
        </p:nvSpPr>
        <p:spPr>
          <a:xfrm>
            <a:off x="0" y="1500174"/>
            <a:ext cx="8229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sz="2400" dirty="0" smtClean="0"/>
              <a:t>Abbiamo sciolto un po’ di cloruro di manganese (MnCl</a:t>
            </a:r>
            <a:r>
              <a:rPr lang="it-IT" sz="2400" baseline="-25000" dirty="0" smtClean="0"/>
              <a:t>2</a:t>
            </a:r>
            <a:r>
              <a:rPr lang="it-IT" sz="2400" dirty="0" smtClean="0"/>
              <a:t>) nel </a:t>
            </a:r>
            <a:r>
              <a:rPr lang="it-IT" sz="2400" dirty="0" err="1" smtClean="0"/>
              <a:t>becker</a:t>
            </a:r>
            <a:r>
              <a:rPr lang="it-IT" sz="2400" dirty="0" smtClean="0"/>
              <a:t> contenente acido ossalico e acido solforico.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it-IT" sz="2400" dirty="0" smtClean="0"/>
          </a:p>
        </p:txBody>
      </p:sp>
      <p:pic>
        <p:nvPicPr>
          <p:cNvPr id="139268" name="Picture 4" descr="DSCN155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2786063"/>
            <a:ext cx="4357687" cy="325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Click="0" advTm="8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2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20"/>
                            </p:stCondLst>
                            <p:childTnLst>
                              <p:par>
                                <p:cTn id="16" presetID="50" presetClass="exit" presetSubtype="0" accel="10000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72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720"/>
                            </p:stCondLst>
                            <p:childTnLst>
                              <p:par>
                                <p:cTn id="28" presetID="35" presetClass="exit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39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6" grpId="0"/>
      <p:bldP spid="139267" grpId="0" build="p"/>
      <p:bldP spid="139267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274638"/>
            <a:ext cx="8472487" cy="1143000"/>
          </a:xfrm>
        </p:spPr>
        <p:txBody>
          <a:bodyPr/>
          <a:lstStyle/>
          <a:p>
            <a:pPr eaLnBrk="1" hangingPunct="1"/>
            <a:r>
              <a:rPr lang="it-IT" sz="3400" smtClean="0"/>
              <a:t/>
            </a:r>
            <a:br>
              <a:rPr lang="it-IT" sz="3400" smtClean="0"/>
            </a:br>
            <a:endParaRPr lang="it-IT" sz="3400" smtClean="0"/>
          </a:p>
        </p:txBody>
      </p:sp>
      <p:pic>
        <p:nvPicPr>
          <p:cNvPr id="3077" name="Picture 5" descr="DSCN15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1571625"/>
            <a:ext cx="3384550" cy="324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DSCN15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88" y="2214563"/>
            <a:ext cx="3816350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DSCN156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8" y="3214688"/>
            <a:ext cx="3816350" cy="306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 descr="DSCN154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75" y="3879850"/>
            <a:ext cx="3635375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tangolo 6"/>
          <p:cNvSpPr>
            <a:spLocks noChangeArrowheads="1"/>
          </p:cNvSpPr>
          <p:nvPr/>
        </p:nvSpPr>
        <p:spPr bwMode="auto">
          <a:xfrm>
            <a:off x="0" y="142852"/>
            <a:ext cx="81439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None/>
              <a:defRPr/>
            </a:pPr>
            <a:r>
              <a:rPr lang="it-IT" sz="2400" dirty="0">
                <a:latin typeface="+mn-lt"/>
                <a:ea typeface="Arial Unicode MS" pitchFamily="34" charset="-128"/>
                <a:cs typeface="Arial Unicode MS" pitchFamily="34" charset="-128"/>
              </a:rPr>
              <a:t>Noi ragazzi della </a:t>
            </a:r>
            <a:r>
              <a:rPr lang="it-IT" sz="2400" dirty="0" err="1">
                <a:latin typeface="+mn-lt"/>
                <a:ea typeface="Arial Unicode MS" pitchFamily="34" charset="-128"/>
                <a:cs typeface="Arial Unicode MS" pitchFamily="34" charset="-128"/>
              </a:rPr>
              <a:t>II</a:t>
            </a:r>
            <a:r>
              <a:rPr lang="it-IT" sz="2400" dirty="0">
                <a:latin typeface="+mn-lt"/>
                <a:ea typeface="Arial Unicode MS" pitchFamily="34" charset="-128"/>
                <a:cs typeface="Arial Unicode MS" pitchFamily="34" charset="-128"/>
              </a:rPr>
              <a:t> A abbiamo osservato, sotto la guida della nostra Prof., come varia la velocità di una  reazione chimica a diverse condizioni.</a:t>
            </a:r>
          </a:p>
          <a:p>
            <a:pPr>
              <a:defRPr/>
            </a:pPr>
            <a:endParaRPr lang="it-IT" dirty="0"/>
          </a:p>
        </p:txBody>
      </p:sp>
    </p:spTree>
  </p:cSld>
  <p:clrMapOvr>
    <a:masterClrMapping/>
  </p:clrMapOvr>
  <p:transition advClick="0" advTm="8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5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8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800"/>
                            </p:stCondLst>
                            <p:childTnLst>
                              <p:par>
                                <p:cTn id="26" presetID="32" presetClass="emph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1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" dur="1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49" presetClass="entr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0"/>
                            </p:stCondLst>
                            <p:childTnLst>
                              <p:par>
                                <p:cTn id="44" presetID="32" presetClass="emph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1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" dur="1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1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700"/>
                            </p:stCondLst>
                            <p:childTnLst>
                              <p:par>
                                <p:cTn id="55" presetID="49" presetClass="entr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200"/>
                            </p:stCondLst>
                            <p:childTnLst>
                              <p:par>
                                <p:cTn id="62" presetID="32" presetClass="emph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1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4" dur="1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1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400"/>
                            </p:stCondLst>
                            <p:childTnLst>
                              <p:par>
                                <p:cTn id="73" presetID="49" presetClass="entr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900"/>
                            </p:stCondLst>
                            <p:childTnLst>
                              <p:par>
                                <p:cTn id="80" presetID="32" presetClass="emph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1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2" dur="1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3" dur="1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4100"/>
                            </p:stCondLst>
                            <p:childTnLst>
                              <p:par>
                                <p:cTn id="91" presetID="37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" decel="100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" decel="1000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" decel="1000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" decel="100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" decel="100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5100"/>
                            </p:stCondLst>
                            <p:childTnLst>
                              <p:par>
                                <p:cTn id="122" presetID="37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decel="100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4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41" name="Picture 5" descr="DSCN15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119" y="1500174"/>
            <a:ext cx="3151187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42" name="Picture 6" descr="DSCN15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500174"/>
            <a:ext cx="31432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2343" name="Rectangle 7"/>
          <p:cNvSpPr>
            <a:spLocks noGrp="1" noChangeArrowheads="1"/>
          </p:cNvSpPr>
          <p:nvPr>
            <p:ph type="title"/>
          </p:nvPr>
        </p:nvSpPr>
        <p:spPr>
          <a:xfrm>
            <a:off x="1285852" y="142852"/>
            <a:ext cx="7358114" cy="1214446"/>
          </a:xfrm>
          <a:noFill/>
        </p:spPr>
        <p:txBody>
          <a:bodyPr>
            <a:normAutofit/>
          </a:bodyPr>
          <a:lstStyle/>
          <a:p>
            <a:pPr algn="ctr"/>
            <a:r>
              <a:rPr lang="it-IT" sz="1900" dirty="0" err="1" smtClean="0">
                <a:solidFill>
                  <a:schemeClr val="accent1">
                    <a:lumMod val="75000"/>
                  </a:schemeClr>
                </a:solidFill>
              </a:rPr>
              <a:t>…Quinta</a:t>
            </a:r>
            <a:r>
              <a:rPr lang="it-IT" sz="1900" dirty="0" smtClean="0">
                <a:solidFill>
                  <a:schemeClr val="accent1">
                    <a:lumMod val="75000"/>
                  </a:schemeClr>
                </a:solidFill>
              </a:rPr>
              <a:t> condizione: Presenza di un catalizzatore</a:t>
            </a:r>
            <a:br>
              <a:rPr lang="it-IT" sz="19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it-IT" sz="60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42344" name="Picture 8" descr="DSCN155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856838"/>
            <a:ext cx="7429552" cy="5572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45" name="Picture 9" descr="DSCN155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857232"/>
            <a:ext cx="7429552" cy="5573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2346" name="Rectangle 10"/>
          <p:cNvSpPr>
            <a:spLocks noChangeArrowheads="1"/>
          </p:cNvSpPr>
          <p:nvPr/>
        </p:nvSpPr>
        <p:spPr bwMode="auto">
          <a:xfrm>
            <a:off x="0" y="214290"/>
            <a:ext cx="264317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2400" dirty="0" err="1">
                <a:solidFill>
                  <a:schemeClr val="tx2"/>
                </a:solidFill>
                <a:latin typeface="+mn-lt"/>
              </a:rPr>
              <a:t>Mescoliamo…</a:t>
            </a:r>
            <a:endParaRPr lang="it-IT" sz="24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42347" name="Rectangle 11"/>
          <p:cNvSpPr>
            <a:spLocks noChangeArrowheads="1"/>
          </p:cNvSpPr>
          <p:nvPr/>
        </p:nvSpPr>
        <p:spPr bwMode="auto">
          <a:xfrm>
            <a:off x="0" y="6072206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it-IT" sz="2400" b="1" dirty="0">
                <a:solidFill>
                  <a:schemeClr val="tx2"/>
                </a:solidFill>
                <a:latin typeface="+mn-lt"/>
              </a:rPr>
              <a:t>La decolorazione è avvenuta in 25 secondi! (T</a:t>
            </a:r>
            <a:r>
              <a:rPr lang="it-IT" sz="2400" b="1" baseline="-25000" dirty="0">
                <a:solidFill>
                  <a:schemeClr val="tx2"/>
                </a:solidFill>
                <a:latin typeface="+mn-lt"/>
              </a:rPr>
              <a:t>4</a:t>
            </a:r>
            <a:r>
              <a:rPr lang="it-IT" sz="2400" dirty="0">
                <a:solidFill>
                  <a:schemeClr val="tx2"/>
                </a:solidFill>
                <a:latin typeface="+mn-lt"/>
              </a:rPr>
              <a:t>)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3769399" y="3286124"/>
            <a:ext cx="6597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6000" dirty="0" smtClean="0">
                <a:solidFill>
                  <a:schemeClr val="accent1">
                    <a:lumMod val="75000"/>
                  </a:schemeClr>
                </a:solidFill>
              </a:rPr>
              <a:t>+</a:t>
            </a:r>
            <a:endParaRPr lang="it-IT" sz="6000" dirty="0"/>
          </a:p>
        </p:txBody>
      </p:sp>
    </p:spTree>
    <p:custDataLst>
      <p:tags r:id="rId1"/>
    </p:custDataLst>
  </p:cSld>
  <p:clrMapOvr>
    <a:masterClrMapping/>
  </p:clrMapOvr>
  <p:transition advClick="0" advTm="12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2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4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9" presetClass="exit" presetSubtype="0" accel="10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142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17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500"/>
                            </p:stCondLst>
                            <p:childTnLst>
                              <p:par>
                                <p:cTn id="43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2000"/>
                                        <p:tgtEl>
                                          <p:spTgt spid="142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0"/>
                            </p:stCondLst>
                            <p:childTnLst>
                              <p:par>
                                <p:cTn id="4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2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2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2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2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2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2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2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2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2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2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2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3" grpId="0"/>
      <p:bldP spid="142346" grpId="0"/>
      <p:bldP spid="13" grpId="0"/>
      <p:bldP spid="13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sz="2400" dirty="0" smtClean="0">
                <a:latin typeface="+mn-lt"/>
              </a:rPr>
              <a:t>Riportiamo in questa tabella riassuntiva i nostri </a:t>
            </a:r>
            <a:r>
              <a:rPr lang="it-IT" sz="2400" dirty="0" err="1" smtClean="0">
                <a:latin typeface="+mn-lt"/>
              </a:rPr>
              <a:t>risultati…</a:t>
            </a:r>
            <a:endParaRPr lang="it-IT" sz="2400" dirty="0" smtClean="0">
              <a:latin typeface="+mn-lt"/>
            </a:endParaRPr>
          </a:p>
        </p:txBody>
      </p:sp>
      <p:graphicFrame>
        <p:nvGraphicFramePr>
          <p:cNvPr id="144462" name="Group 78"/>
          <p:cNvGraphicFramePr>
            <a:graphicFrameLocks noGrp="1"/>
          </p:cNvGraphicFramePr>
          <p:nvPr>
            <p:ph type="tbl" idx="1"/>
          </p:nvPr>
        </p:nvGraphicFramePr>
        <p:xfrm>
          <a:off x="214282" y="1571612"/>
          <a:ext cx="7640664" cy="4384687"/>
        </p:xfrm>
        <a:graphic>
          <a:graphicData uri="http://schemas.openxmlformats.org/drawingml/2006/table">
            <a:tbl>
              <a:tblPr/>
              <a:tblGrid>
                <a:gridCol w="2546338"/>
                <a:gridCol w="2547988"/>
                <a:gridCol w="2546338"/>
              </a:tblGrid>
              <a:tr h="9908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Temperatura    ambientale: 22°C</a:t>
                      </a:r>
                    </a:p>
                  </a:txBody>
                  <a:tcPr marL="9000" marR="9000" marT="4680" marB="46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</a:t>
                      </a:r>
                      <a:r>
                        <a:rPr kumimoji="0" lang="it-IT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kumimoji="0" 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= 31s</a:t>
                      </a:r>
                    </a:p>
                  </a:txBody>
                  <a:tcPr marL="9000" marR="9000" marT="4680" marB="46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it-IT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" marR="9000" marT="4680" marB="46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88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Temperatura: 15°C</a:t>
                      </a:r>
                    </a:p>
                  </a:txBody>
                  <a:tcPr marL="9000" marR="9000" marT="4680" marB="46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</a:t>
                      </a:r>
                      <a:r>
                        <a:rPr kumimoji="0" lang="it-IT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kumimoji="0" 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= 36 s</a:t>
                      </a:r>
                    </a:p>
                  </a:txBody>
                  <a:tcPr marL="9000" marR="9000" marT="4680" marB="46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</a:t>
                      </a:r>
                      <a:r>
                        <a:rPr kumimoji="0" lang="it-IT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kumimoji="0" 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&lt; T</a:t>
                      </a:r>
                      <a:r>
                        <a:rPr kumimoji="0" lang="it-IT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000" marR="9000" marT="4680" marB="46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88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Temperatura: 45°C</a:t>
                      </a:r>
                    </a:p>
                  </a:txBody>
                  <a:tcPr marL="9000" marR="9000" marT="4680" marB="46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</a:t>
                      </a:r>
                      <a:r>
                        <a:rPr kumimoji="0" lang="it-IT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kumimoji="0" 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= 4 s</a:t>
                      </a:r>
                    </a:p>
                  </a:txBody>
                  <a:tcPr marL="9000" marR="9000" marT="4680" marB="46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</a:t>
                      </a:r>
                      <a:r>
                        <a:rPr kumimoji="0" lang="it-IT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</a:t>
                      </a:r>
                      <a:r>
                        <a:rPr kumimoji="0" 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&gt; T</a:t>
                      </a:r>
                      <a:r>
                        <a:rPr kumimoji="0" lang="it-IT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000" marR="9000" marT="4680" marB="46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88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Diluizione</a:t>
                      </a:r>
                    </a:p>
                  </a:txBody>
                  <a:tcPr marL="9000" marR="9000" marT="4680" marB="46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</a:t>
                      </a:r>
                      <a:r>
                        <a:rPr kumimoji="0" lang="it-IT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kumimoji="0" 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= 1 m 30 s</a:t>
                      </a:r>
                    </a:p>
                  </a:txBody>
                  <a:tcPr marL="9000" marR="9000" marT="4680" marB="46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</a:t>
                      </a:r>
                      <a:r>
                        <a:rPr kumimoji="0" lang="it-IT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kumimoji="0" 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&lt; T</a:t>
                      </a:r>
                      <a:r>
                        <a:rPr kumimoji="0" lang="it-IT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000" marR="9000" marT="4680" marB="46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72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Presenza di un  catalizzatore</a:t>
                      </a:r>
                    </a:p>
                  </a:txBody>
                  <a:tcPr marL="9000" marR="9000" marT="4680" marB="46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</a:t>
                      </a:r>
                      <a:r>
                        <a:rPr kumimoji="0" lang="it-IT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r>
                        <a:rPr kumimoji="0" 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= 25 s</a:t>
                      </a:r>
                    </a:p>
                  </a:txBody>
                  <a:tcPr marL="9000" marR="9000" marT="4680" marB="46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</a:t>
                      </a:r>
                      <a:r>
                        <a:rPr kumimoji="0" lang="it-IT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kumimoji="0" 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&gt; T</a:t>
                      </a:r>
                      <a:r>
                        <a:rPr kumimoji="0" lang="it-IT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000" marR="9000" marT="4680" marB="46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advClick="0" advTm="8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4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4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4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4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it-IT" sz="2800" dirty="0" smtClean="0">
                <a:latin typeface="+mn-lt"/>
                <a:cs typeface="Times New Roman" pitchFamily="18" charset="0"/>
              </a:rPr>
              <a:t>Dagli esperimenti condotti concludiamo che..</a:t>
            </a:r>
            <a:endParaRPr lang="it-IT" sz="2800" dirty="0" smtClean="0">
              <a:latin typeface="+mn-lt"/>
              <a:cs typeface="Times New Roman" pitchFamily="18" charset="0"/>
            </a:endParaRPr>
          </a:p>
        </p:txBody>
      </p:sp>
      <p:sp>
        <p:nvSpPr>
          <p:cNvPr id="146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it-IT" dirty="0" smtClean="0"/>
              <a:t> </a:t>
            </a:r>
            <a:r>
              <a:rPr lang="it-IT" sz="2800" dirty="0" smtClean="0">
                <a:cs typeface="Times New Roman" pitchFamily="18" charset="0"/>
              </a:rPr>
              <a:t>Le reazioni chimiche sono facilitate da un aumento di temperatura e dalla presenza di un catalizzatore, mentre vengono rallentate </a:t>
            </a:r>
            <a:r>
              <a:rPr lang="it-IT" sz="2800" dirty="0" smtClean="0">
                <a:cs typeface="Times New Roman" pitchFamily="18" charset="0"/>
              </a:rPr>
              <a:t>dalla </a:t>
            </a:r>
            <a:r>
              <a:rPr lang="it-IT" sz="2800" dirty="0" smtClean="0">
                <a:cs typeface="Times New Roman" pitchFamily="18" charset="0"/>
              </a:rPr>
              <a:t>diluizione della concentrazione dei reagenti e dall’abbassamento di temperatura</a:t>
            </a: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6436" name="Rectangle 4"/>
          <p:cNvSpPr>
            <a:spLocks noChangeArrowheads="1"/>
          </p:cNvSpPr>
          <p:nvPr/>
        </p:nvSpPr>
        <p:spPr bwMode="auto">
          <a:xfrm>
            <a:off x="4429124" y="5357826"/>
            <a:ext cx="37147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endParaRPr lang="it-IT" sz="1400" i="1" dirty="0">
              <a:solidFill>
                <a:schemeClr val="tx2"/>
              </a:solidFill>
            </a:endParaRPr>
          </a:p>
          <a:p>
            <a:pPr algn="r">
              <a:defRPr/>
            </a:pPr>
            <a:endParaRPr lang="it-IT" sz="1400" i="1" dirty="0">
              <a:solidFill>
                <a:schemeClr val="tx2"/>
              </a:solidFill>
            </a:endParaRPr>
          </a:p>
          <a:p>
            <a:pPr algn="r">
              <a:defRPr/>
            </a:pPr>
            <a:endParaRPr lang="it-IT" sz="1600" i="1" dirty="0">
              <a:solidFill>
                <a:schemeClr val="tx2"/>
              </a:solidFill>
              <a:latin typeface="+mn-lt"/>
            </a:endParaRPr>
          </a:p>
          <a:p>
            <a:pPr algn="r">
              <a:buFont typeface="Wingdings" pitchFamily="2" charset="2"/>
              <a:buNone/>
              <a:defRPr/>
            </a:pPr>
            <a:r>
              <a:rPr lang="it-IT" sz="1600" dirty="0">
                <a:latin typeface="+mn-lt"/>
              </a:rPr>
              <a:t>Prof.ssa Anna Di Bartolomeo</a:t>
            </a:r>
          </a:p>
          <a:p>
            <a:pPr algn="r">
              <a:defRPr/>
            </a:pPr>
            <a:r>
              <a:rPr lang="it-IT" sz="1600" i="1" dirty="0">
                <a:latin typeface="+mn-lt"/>
              </a:rPr>
              <a:t>Classe IIA - Liceo Classico A. Gatto.</a:t>
            </a:r>
          </a:p>
          <a:p>
            <a:pPr algn="r">
              <a:defRPr/>
            </a:pPr>
            <a:r>
              <a:rPr lang="it-IT" sz="1600" dirty="0">
                <a:latin typeface="+mn-lt"/>
              </a:rPr>
              <a:t> </a:t>
            </a:r>
            <a:r>
              <a:rPr lang="it-IT" sz="1600" dirty="0" err="1">
                <a:latin typeface="+mn-lt"/>
              </a:rPr>
              <a:t>a.s.</a:t>
            </a:r>
            <a:r>
              <a:rPr lang="it-IT" sz="1600" dirty="0">
                <a:latin typeface="+mn-lt"/>
              </a:rPr>
              <a:t> 2012/2013</a:t>
            </a:r>
            <a:endParaRPr lang="it-IT" sz="1600" i="1" dirty="0"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ransition advClick="0" advTm="1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560"/>
                            </p:stCondLst>
                            <p:childTnLst>
                              <p:par>
                                <p:cTn id="18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4" grpId="0"/>
      <p:bldP spid="146435" grpId="0" build="p"/>
      <p:bldP spid="1464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sz="240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Abbiamo studiato la velocità della seguente reazione: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0" y="1285860"/>
            <a:ext cx="8229600" cy="53578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it-IT" sz="2100" b="1" dirty="0" smtClean="0"/>
              <a:t>2KMnO</a:t>
            </a:r>
            <a:r>
              <a:rPr lang="it-IT" sz="2100" b="1" baseline="-25000" dirty="0" smtClean="0"/>
              <a:t>4 </a:t>
            </a:r>
            <a:r>
              <a:rPr lang="it-IT" sz="2100" i="1" dirty="0" smtClean="0"/>
              <a:t>(Permanganato di Potassio)</a:t>
            </a:r>
            <a:endParaRPr lang="it-IT" sz="2100" b="1" dirty="0" smtClean="0"/>
          </a:p>
          <a:p>
            <a:pPr eaLnBrk="1" hangingPunct="1">
              <a:buFont typeface="Wingdings" pitchFamily="2" charset="2"/>
              <a:buNone/>
            </a:pPr>
            <a:endParaRPr lang="it-IT" sz="2100" b="1" dirty="0" smtClean="0"/>
          </a:p>
          <a:p>
            <a:pPr eaLnBrk="1" hangingPunct="1">
              <a:buFont typeface="Wingdings" pitchFamily="2" charset="2"/>
              <a:buNone/>
            </a:pPr>
            <a:r>
              <a:rPr lang="it-IT" sz="2100" b="1" dirty="0" smtClean="0"/>
              <a:t>      + 5(COOH)</a:t>
            </a:r>
            <a:r>
              <a:rPr lang="it-IT" sz="2100" b="1" baseline="-25000" dirty="0" smtClean="0"/>
              <a:t>2</a:t>
            </a:r>
            <a:r>
              <a:rPr lang="it-IT" sz="2100" b="1" dirty="0" smtClean="0"/>
              <a:t> </a:t>
            </a:r>
            <a:r>
              <a:rPr lang="it-IT" sz="2100" i="1" dirty="0" smtClean="0"/>
              <a:t>(Acido Ossalico)</a:t>
            </a:r>
          </a:p>
          <a:p>
            <a:pPr eaLnBrk="1" hangingPunct="1">
              <a:buFont typeface="Wingdings" pitchFamily="2" charset="2"/>
              <a:buNone/>
            </a:pPr>
            <a:endParaRPr lang="it-IT" sz="2100" i="1" dirty="0" smtClean="0"/>
          </a:p>
          <a:p>
            <a:pPr eaLnBrk="1" hangingPunct="1">
              <a:buFont typeface="Wingdings" pitchFamily="2" charset="2"/>
              <a:buNone/>
            </a:pPr>
            <a:r>
              <a:rPr lang="it-IT" sz="2100" b="1" dirty="0" smtClean="0"/>
              <a:t>                 + 3H</a:t>
            </a:r>
            <a:r>
              <a:rPr lang="it-IT" sz="2100" b="1" baseline="-25000" dirty="0" smtClean="0"/>
              <a:t>2</a:t>
            </a:r>
            <a:r>
              <a:rPr lang="it-IT" sz="2100" b="1" dirty="0" smtClean="0"/>
              <a:t>SO</a:t>
            </a:r>
            <a:r>
              <a:rPr lang="it-IT" sz="2100" b="1" baseline="-25000" dirty="0" smtClean="0"/>
              <a:t>4</a:t>
            </a:r>
            <a:r>
              <a:rPr lang="it-IT" sz="2100" b="1" dirty="0" smtClean="0"/>
              <a:t> </a:t>
            </a:r>
            <a:r>
              <a:rPr lang="it-IT" sz="2100" i="1" dirty="0" smtClean="0"/>
              <a:t>(Acido Solforico)</a:t>
            </a:r>
            <a:r>
              <a:rPr lang="it-IT" sz="2100" b="1" dirty="0" smtClean="0"/>
              <a:t>    </a:t>
            </a:r>
            <a:r>
              <a:rPr lang="it-IT" sz="2100" b="1" dirty="0" smtClean="0">
                <a:sym typeface="Wingdings" pitchFamily="2" charset="2"/>
              </a:rPr>
              <a:t></a:t>
            </a:r>
            <a:endParaRPr lang="it-IT" sz="2100" b="1" dirty="0" smtClean="0"/>
          </a:p>
          <a:p>
            <a:pPr eaLnBrk="1" hangingPunct="1">
              <a:buFont typeface="Wingdings" pitchFamily="2" charset="2"/>
              <a:buNone/>
            </a:pPr>
            <a:endParaRPr lang="it-IT" sz="2100" b="1" dirty="0" smtClean="0"/>
          </a:p>
          <a:p>
            <a:pPr algn="ctr" eaLnBrk="1" hangingPunct="1">
              <a:buFont typeface="Wingdings" pitchFamily="2" charset="2"/>
              <a:buNone/>
            </a:pPr>
            <a:r>
              <a:rPr lang="it-IT" sz="2100" b="1" dirty="0" smtClean="0"/>
              <a:t> K</a:t>
            </a:r>
            <a:r>
              <a:rPr lang="it-IT" sz="2100" b="1" baseline="-25000" dirty="0" smtClean="0"/>
              <a:t>2</a:t>
            </a:r>
            <a:r>
              <a:rPr lang="it-IT" sz="2100" b="1" dirty="0" smtClean="0"/>
              <a:t>SO</a:t>
            </a:r>
            <a:r>
              <a:rPr lang="it-IT" sz="2100" b="1" baseline="-25000" dirty="0" smtClean="0"/>
              <a:t>4</a:t>
            </a:r>
            <a:r>
              <a:rPr lang="it-IT" sz="2100" b="1" dirty="0" smtClean="0"/>
              <a:t> + 2MnSO</a:t>
            </a:r>
            <a:r>
              <a:rPr lang="it-IT" sz="2100" b="1" baseline="-25000" dirty="0" smtClean="0"/>
              <a:t>4</a:t>
            </a:r>
            <a:r>
              <a:rPr lang="it-IT" sz="2100" b="1" dirty="0" smtClean="0"/>
              <a:t> + 10CO</a:t>
            </a:r>
            <a:r>
              <a:rPr lang="it-IT" sz="2100" b="1" baseline="-25000" dirty="0" smtClean="0"/>
              <a:t>2 </a:t>
            </a:r>
            <a:r>
              <a:rPr lang="it-IT" sz="2100" b="1" dirty="0" smtClean="0"/>
              <a:t> + 8H</a:t>
            </a:r>
            <a:r>
              <a:rPr lang="it-IT" sz="2100" b="1" baseline="-25000" dirty="0" smtClean="0"/>
              <a:t>2</a:t>
            </a:r>
            <a:r>
              <a:rPr lang="it-IT" sz="2100" b="1" dirty="0" smtClean="0"/>
              <a:t>O</a:t>
            </a:r>
            <a:endParaRPr lang="it-IT" sz="2100" dirty="0" smtClean="0"/>
          </a:p>
          <a:p>
            <a:pPr algn="ctr" eaLnBrk="1" hangingPunct="1">
              <a:buFont typeface="Wingdings" pitchFamily="2" charset="2"/>
              <a:buNone/>
            </a:pPr>
            <a:r>
              <a:rPr lang="it-IT" sz="2100" i="1" dirty="0" smtClean="0"/>
              <a:t>(Solfato di Potassio) + (Solfato di Manganese) + (Anidride Carbonica) + (Acqua)</a:t>
            </a:r>
          </a:p>
          <a:p>
            <a:pPr algn="ctr" eaLnBrk="1" hangingPunct="1">
              <a:buFont typeface="Wingdings" pitchFamily="2" charset="2"/>
              <a:buNone/>
            </a:pPr>
            <a:endParaRPr lang="it-IT" sz="2100" i="1" dirty="0" smtClean="0"/>
          </a:p>
          <a:p>
            <a:pPr algn="ctr" eaLnBrk="1" hangingPunct="1">
              <a:buFont typeface="Wingdings" pitchFamily="2" charset="2"/>
              <a:buNone/>
            </a:pPr>
            <a:r>
              <a:rPr lang="it-IT" sz="2100" i="1" dirty="0" smtClean="0"/>
              <a:t>La soluzione acquosa di </a:t>
            </a:r>
            <a:r>
              <a:rPr lang="it-IT" sz="2100" b="1" dirty="0" smtClean="0"/>
              <a:t>KMnO</a:t>
            </a:r>
            <a:r>
              <a:rPr lang="it-IT" sz="2100" b="1" baseline="-25000" dirty="0" smtClean="0"/>
              <a:t>4</a:t>
            </a:r>
            <a:r>
              <a:rPr lang="it-IT" sz="2100" b="1" dirty="0" smtClean="0"/>
              <a:t> </a:t>
            </a:r>
            <a:r>
              <a:rPr lang="it-IT" sz="2100" dirty="0" smtClean="0"/>
              <a:t>ha</a:t>
            </a:r>
            <a:r>
              <a:rPr lang="it-IT" sz="2100" b="1" baseline="-25000" dirty="0" smtClean="0"/>
              <a:t> </a:t>
            </a:r>
            <a:r>
              <a:rPr lang="it-IT" sz="2100" b="1" dirty="0" smtClean="0"/>
              <a:t> </a:t>
            </a:r>
            <a:r>
              <a:rPr lang="it-IT" sz="2100" dirty="0" smtClean="0"/>
              <a:t>un intenso colore viola, mentre </a:t>
            </a:r>
            <a:r>
              <a:rPr lang="it-IT" sz="2100" b="1" dirty="0" smtClean="0"/>
              <a:t>MnSO</a:t>
            </a:r>
            <a:r>
              <a:rPr lang="it-IT" sz="2100" b="1" baseline="-25000" dirty="0" smtClean="0"/>
              <a:t>4</a:t>
            </a:r>
            <a:r>
              <a:rPr lang="it-IT" sz="2100" b="1" dirty="0" smtClean="0"/>
              <a:t> </a:t>
            </a:r>
            <a:r>
              <a:rPr lang="it-IT" sz="2100" dirty="0" smtClean="0"/>
              <a:t>e</a:t>
            </a:r>
            <a:r>
              <a:rPr lang="it-IT" sz="2100" b="1" baseline="-25000" dirty="0" smtClean="0"/>
              <a:t> </a:t>
            </a:r>
            <a:r>
              <a:rPr lang="it-IT" sz="2100" b="1" dirty="0" smtClean="0"/>
              <a:t>K</a:t>
            </a:r>
            <a:r>
              <a:rPr lang="it-IT" sz="2100" b="1" baseline="-25000" dirty="0" smtClean="0"/>
              <a:t>2</a:t>
            </a:r>
            <a:r>
              <a:rPr lang="it-IT" sz="2100" b="1" dirty="0" smtClean="0"/>
              <a:t>SO</a:t>
            </a:r>
            <a:r>
              <a:rPr lang="it-IT" sz="2100" b="1" baseline="-25000" dirty="0" smtClean="0"/>
              <a:t>4</a:t>
            </a:r>
            <a:r>
              <a:rPr lang="it-IT" sz="2100" b="1" dirty="0" smtClean="0"/>
              <a:t> </a:t>
            </a:r>
            <a:r>
              <a:rPr lang="it-IT" sz="2100" dirty="0" smtClean="0"/>
              <a:t>sono incolori</a:t>
            </a:r>
            <a:r>
              <a:rPr lang="it-IT" sz="2100" baseline="-25000" dirty="0" smtClean="0"/>
              <a:t>.</a:t>
            </a:r>
            <a:endParaRPr lang="it-IT" sz="2100" dirty="0" smtClean="0"/>
          </a:p>
          <a:p>
            <a:pPr algn="ctr" eaLnBrk="1" hangingPunct="1">
              <a:buFont typeface="Wingdings" pitchFamily="2" charset="2"/>
              <a:buNone/>
            </a:pPr>
            <a:r>
              <a:rPr lang="it-IT" sz="2100" i="1" dirty="0" smtClean="0"/>
              <a:t>È possibile seguire l’andamento della reazione annotando i tempi della decolorazione.</a:t>
            </a:r>
          </a:p>
        </p:txBody>
      </p:sp>
    </p:spTree>
    <p:custDataLst>
      <p:tags r:id="rId1"/>
    </p:custDataLst>
  </p:cSld>
  <p:clrMapOvr>
    <a:masterClrMapping/>
  </p:clrMapOvr>
  <p:transition advClick="0" advTm="8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7" presetClass="exit" presetSubtype="0" fill="hold" grpId="1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47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47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000"/>
                            </p:stCondLst>
                            <p:childTnLst>
                              <p:par>
                                <p:cTn id="71" presetID="47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500"/>
                            </p:stCondLst>
                            <p:childTnLst>
                              <p:par>
                                <p:cTn id="77" presetID="47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000"/>
                            </p:stCondLst>
                            <p:childTnLst>
                              <p:par>
                                <p:cTn id="83" presetID="47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3500"/>
                            </p:stCondLst>
                            <p:childTnLst>
                              <p:par>
                                <p:cTn id="89" presetID="47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0"/>
                            </p:stCondLst>
                            <p:childTnLst>
                              <p:par>
                                <p:cTn id="95" presetID="47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8" grpId="1"/>
      <p:bldP spid="4099" grpId="0" uiExpand="1" build="p"/>
      <p:bldP spid="4099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sz="2800" dirty="0" smtClean="0">
                <a:latin typeface="+mn-lt"/>
              </a:rPr>
              <a:t>Materiale occorrente: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sz="2400" dirty="0" smtClean="0"/>
              <a:t>Provette</a:t>
            </a:r>
          </a:p>
          <a:p>
            <a:pPr eaLnBrk="1" hangingPunct="1">
              <a:lnSpc>
                <a:spcPct val="90000"/>
              </a:lnSpc>
            </a:pPr>
            <a:r>
              <a:rPr lang="it-IT" sz="2400" dirty="0" err="1" smtClean="0"/>
              <a:t>Bechers</a:t>
            </a:r>
            <a:endParaRPr lang="it-IT" sz="2400" dirty="0" smtClean="0"/>
          </a:p>
          <a:p>
            <a:pPr eaLnBrk="1" hangingPunct="1">
              <a:lnSpc>
                <a:spcPct val="90000"/>
              </a:lnSpc>
            </a:pPr>
            <a:r>
              <a:rPr lang="it-IT" sz="2400" dirty="0" smtClean="0"/>
              <a:t>Cilindri graduati </a:t>
            </a:r>
          </a:p>
          <a:p>
            <a:pPr eaLnBrk="1" hangingPunct="1">
              <a:lnSpc>
                <a:spcPct val="90000"/>
              </a:lnSpc>
            </a:pPr>
            <a:r>
              <a:rPr lang="it-IT" sz="2400" dirty="0" smtClean="0"/>
              <a:t>Bacchette di vetro</a:t>
            </a:r>
          </a:p>
          <a:p>
            <a:pPr eaLnBrk="1" hangingPunct="1">
              <a:lnSpc>
                <a:spcPct val="90000"/>
              </a:lnSpc>
            </a:pPr>
            <a:r>
              <a:rPr lang="it-IT" sz="2400" dirty="0" smtClean="0"/>
              <a:t>Spruzzetta</a:t>
            </a:r>
          </a:p>
          <a:p>
            <a:pPr eaLnBrk="1" hangingPunct="1">
              <a:lnSpc>
                <a:spcPct val="90000"/>
              </a:lnSpc>
            </a:pPr>
            <a:r>
              <a:rPr lang="it-IT" sz="2400" dirty="0" smtClean="0"/>
              <a:t>Un cronometro</a:t>
            </a:r>
          </a:p>
          <a:p>
            <a:pPr eaLnBrk="1" hangingPunct="1">
              <a:lnSpc>
                <a:spcPct val="90000"/>
              </a:lnSpc>
            </a:pPr>
            <a:r>
              <a:rPr lang="it-IT" sz="2400" dirty="0" smtClean="0"/>
              <a:t>Imbuti</a:t>
            </a:r>
          </a:p>
          <a:p>
            <a:pPr eaLnBrk="1" hangingPunct="1">
              <a:lnSpc>
                <a:spcPct val="90000"/>
              </a:lnSpc>
            </a:pPr>
            <a:r>
              <a:rPr lang="it-IT" sz="2400" dirty="0" smtClean="0"/>
              <a:t>Termometri</a:t>
            </a:r>
          </a:p>
          <a:p>
            <a:pPr eaLnBrk="1" hangingPunct="1">
              <a:lnSpc>
                <a:spcPct val="90000"/>
              </a:lnSpc>
            </a:pPr>
            <a:r>
              <a:rPr lang="it-IT" sz="2400" dirty="0" smtClean="0"/>
              <a:t>Pipette</a:t>
            </a:r>
          </a:p>
          <a:p>
            <a:pPr eaLnBrk="1" hangingPunct="1">
              <a:lnSpc>
                <a:spcPct val="90000"/>
              </a:lnSpc>
            </a:pPr>
            <a:r>
              <a:rPr lang="it-IT" sz="2400" dirty="0" smtClean="0"/>
              <a:t>Becco </a:t>
            </a:r>
            <a:r>
              <a:rPr lang="it-IT" sz="2400" dirty="0" err="1" smtClean="0"/>
              <a:t>bunsen</a:t>
            </a:r>
            <a:endParaRPr lang="it-IT" sz="2400" dirty="0" smtClean="0"/>
          </a:p>
        </p:txBody>
      </p:sp>
    </p:spTree>
    <p:custDataLst>
      <p:tags r:id="rId1"/>
    </p:custDataLst>
  </p:cSld>
  <p:clrMapOvr>
    <a:masterClrMapping/>
  </p:clrMapOvr>
  <p:transition advClick="0" advTm="8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500"/>
                            </p:stCondLst>
                            <p:childTnLst>
                              <p:par>
                                <p:cTn id="6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6"/>
          <p:cNvSpPr>
            <a:spLocks noGrp="1" noChangeArrowheads="1"/>
          </p:cNvSpPr>
          <p:nvPr>
            <p:ph type="title"/>
          </p:nvPr>
        </p:nvSpPr>
        <p:spPr>
          <a:xfrm>
            <a:off x="357158" y="214290"/>
            <a:ext cx="8229600" cy="642958"/>
          </a:xfrm>
        </p:spPr>
        <p:txBody>
          <a:bodyPr/>
          <a:lstStyle/>
          <a:p>
            <a:pPr eaLnBrk="1" hangingPunct="1">
              <a:defRPr/>
            </a:pPr>
            <a:r>
              <a:rPr lang="it-IT" sz="2800" dirty="0" smtClean="0">
                <a:latin typeface="+mn-lt"/>
              </a:rPr>
              <a:t>Reagenti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sz="half" idx="1"/>
          </p:nvPr>
        </p:nvSpPr>
        <p:spPr>
          <a:xfrm>
            <a:off x="5929322" y="1000108"/>
            <a:ext cx="2303462" cy="730241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it-IT" sz="2400" dirty="0" smtClean="0"/>
              <a:t>H</a:t>
            </a:r>
            <a:r>
              <a:rPr lang="it-IT" sz="2400" baseline="-25000" dirty="0" smtClean="0"/>
              <a:t>2</a:t>
            </a:r>
            <a:r>
              <a:rPr lang="it-IT" sz="2400" dirty="0" smtClean="0"/>
              <a:t>SO</a:t>
            </a:r>
            <a:r>
              <a:rPr lang="it-IT" sz="2400" baseline="-25000" dirty="0" smtClean="0"/>
              <a:t>4 </a:t>
            </a:r>
            <a:r>
              <a:rPr lang="it-IT" sz="2400" dirty="0" smtClean="0"/>
              <a:t>95%</a:t>
            </a:r>
          </a:p>
        </p:txBody>
      </p:sp>
      <p:sp>
        <p:nvSpPr>
          <p:cNvPr id="6152" name="Rectangle 8"/>
          <p:cNvSpPr>
            <a:spLocks noGrp="1" noChangeArrowheads="1"/>
          </p:cNvSpPr>
          <p:nvPr>
            <p:ph sz="half" idx="2"/>
          </p:nvPr>
        </p:nvSpPr>
        <p:spPr>
          <a:xfrm>
            <a:off x="3071802" y="928670"/>
            <a:ext cx="2808287" cy="1000132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it-IT" sz="2400" dirty="0" smtClean="0"/>
              <a:t>Soluzione di (COOH)</a:t>
            </a:r>
            <a:r>
              <a:rPr lang="it-IT" sz="2400" baseline="-25000" dirty="0" smtClean="0"/>
              <a:t>2</a:t>
            </a:r>
            <a:r>
              <a:rPr lang="it-IT" sz="2400" dirty="0" smtClean="0"/>
              <a:t>(M: 0,1)</a:t>
            </a:r>
          </a:p>
        </p:txBody>
      </p:sp>
      <p:pic>
        <p:nvPicPr>
          <p:cNvPr id="6148" name="Picture 4" descr="DSCN15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357430"/>
            <a:ext cx="2020887" cy="363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 descr="DSCN15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2357430"/>
            <a:ext cx="2000250" cy="361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0" y="1000108"/>
            <a:ext cx="3000364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it-IT" sz="2400" dirty="0">
                <a:latin typeface="+mn-lt"/>
              </a:rPr>
              <a:t>Soluzione di KMnO</a:t>
            </a:r>
            <a:r>
              <a:rPr lang="it-IT" sz="2400" baseline="-25000" dirty="0">
                <a:latin typeface="+mn-lt"/>
              </a:rPr>
              <a:t>4</a:t>
            </a:r>
            <a:r>
              <a:rPr lang="it-IT" sz="2400" dirty="0">
                <a:latin typeface="+mn-lt"/>
              </a:rPr>
              <a:t> (M: 0,02)</a:t>
            </a:r>
          </a:p>
        </p:txBody>
      </p:sp>
      <p:pic>
        <p:nvPicPr>
          <p:cNvPr id="6155" name="Picture 11" descr="DSCN15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2357430"/>
            <a:ext cx="2000250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Click="0" advTm="8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  <p:bldP spid="6151" grpId="0" build="p"/>
      <p:bldP spid="6152" grpId="0" build="p"/>
      <p:bldP spid="61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428625"/>
            <a:ext cx="7786687" cy="7858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it-IT" sz="28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Prima condizione:</a:t>
            </a:r>
            <a:br>
              <a:rPr lang="it-IT" sz="28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it-IT" sz="28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Temperatura ambientale (22°C)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571500" y="1428750"/>
            <a:ext cx="8197850" cy="4365625"/>
          </a:xfrm>
        </p:spPr>
        <p:txBody>
          <a:bodyPr/>
          <a:lstStyle/>
          <a:p>
            <a:pPr eaLnBrk="1" hangingPunct="1"/>
            <a:r>
              <a:rPr lang="it-IT" sz="2400" smtClean="0"/>
              <a:t>In un becker da 100 mL abbiamo versato 10 ml di soluzione di permanganato di potassio (KMnO</a:t>
            </a:r>
            <a:r>
              <a:rPr lang="it-IT" sz="2400" baseline="-25000" smtClean="0"/>
              <a:t>4</a:t>
            </a:r>
            <a:r>
              <a:rPr lang="it-IT" sz="2400" smtClean="0"/>
              <a:t>)</a:t>
            </a:r>
          </a:p>
          <a:p>
            <a:pPr eaLnBrk="1" hangingPunct="1"/>
            <a:endParaRPr lang="it-IT" smtClean="0"/>
          </a:p>
          <a:p>
            <a:pPr eaLnBrk="1" hangingPunct="1"/>
            <a:endParaRPr lang="it-IT" smtClean="0"/>
          </a:p>
        </p:txBody>
      </p:sp>
      <p:pic>
        <p:nvPicPr>
          <p:cNvPr id="9220" name="Picture 4" descr="DSCN15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2571750"/>
            <a:ext cx="2930525" cy="375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Click="0" advTm="8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6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60"/>
                            </p:stCondLst>
                            <p:childTnLst>
                              <p:par>
                                <p:cTn id="16" presetID="18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"/>
          <p:cNvSpPr>
            <a:spLocks noGrp="1" noChangeArrowheads="1"/>
          </p:cNvSpPr>
          <p:nvPr>
            <p:ph type="title"/>
          </p:nvPr>
        </p:nvSpPr>
        <p:spPr>
          <a:xfrm>
            <a:off x="1271622" y="-114343"/>
            <a:ext cx="6872278" cy="471509"/>
          </a:xfrm>
        </p:spPr>
        <p:txBody>
          <a:bodyPr/>
          <a:lstStyle/>
          <a:p>
            <a:pPr algn="r" eaLnBrk="1" hangingPunct="1">
              <a:defRPr/>
            </a:pPr>
            <a:r>
              <a:rPr lang="it-IT" sz="17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… Prima condizione: Temperatura ambientale (22°C)</a:t>
            </a:r>
          </a:p>
        </p:txBody>
      </p:sp>
      <p:sp>
        <p:nvSpPr>
          <p:cNvPr id="7179" name="Rectangle 11"/>
          <p:cNvSpPr>
            <a:spLocks noGrp="1" noChangeArrowheads="1"/>
          </p:cNvSpPr>
          <p:nvPr>
            <p:ph idx="1"/>
          </p:nvPr>
        </p:nvSpPr>
        <p:spPr>
          <a:xfrm>
            <a:off x="0" y="857232"/>
            <a:ext cx="8229600" cy="4530725"/>
          </a:xfrm>
        </p:spPr>
        <p:txBody>
          <a:bodyPr/>
          <a:lstStyle/>
          <a:p>
            <a:pPr eaLnBrk="1" hangingPunct="1"/>
            <a:r>
              <a:rPr lang="it-IT" sz="2400" dirty="0" smtClean="0"/>
              <a:t>In un altro </a:t>
            </a:r>
            <a:r>
              <a:rPr lang="it-IT" sz="2400" dirty="0" err="1" smtClean="0"/>
              <a:t>becker</a:t>
            </a:r>
            <a:r>
              <a:rPr lang="it-IT" sz="2400" dirty="0" smtClean="0"/>
              <a:t> abbiamo versato 10 ml di soluzione di acido ossalico (COOH)</a:t>
            </a:r>
            <a:r>
              <a:rPr lang="it-IT" sz="2400" baseline="-25000" dirty="0" smtClean="0"/>
              <a:t>2</a:t>
            </a:r>
            <a:r>
              <a:rPr lang="it-IT" sz="2400" dirty="0" smtClean="0"/>
              <a:t> e 2 </a:t>
            </a:r>
            <a:r>
              <a:rPr lang="it-IT" sz="2400" dirty="0" err="1" smtClean="0"/>
              <a:t>mL</a:t>
            </a:r>
            <a:r>
              <a:rPr lang="it-IT" sz="2400" dirty="0" smtClean="0"/>
              <a:t> di acido solforico (H</a:t>
            </a:r>
            <a:r>
              <a:rPr lang="it-IT" sz="2400" baseline="-25000" dirty="0" smtClean="0"/>
              <a:t>2</a:t>
            </a:r>
            <a:r>
              <a:rPr lang="it-IT" sz="2400" dirty="0" smtClean="0"/>
              <a:t>SO</a:t>
            </a:r>
            <a:r>
              <a:rPr lang="it-IT" sz="2400" baseline="-25000" dirty="0" smtClean="0"/>
              <a:t>4</a:t>
            </a:r>
            <a:r>
              <a:rPr lang="it-IT" sz="2400" dirty="0" smtClean="0"/>
              <a:t>):</a:t>
            </a:r>
          </a:p>
          <a:p>
            <a:pPr eaLnBrk="1" hangingPunct="1"/>
            <a:endParaRPr lang="it-IT" dirty="0" smtClean="0"/>
          </a:p>
          <a:p>
            <a:pPr eaLnBrk="1" hangingPunct="1"/>
            <a:endParaRPr lang="it-IT" dirty="0" smtClean="0"/>
          </a:p>
        </p:txBody>
      </p:sp>
      <p:pic>
        <p:nvPicPr>
          <p:cNvPr id="7180" name="Picture 12" descr="Copia di DSCN15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2571750"/>
            <a:ext cx="2857500" cy="387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Click="0" advTm="8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Grp="1" noChangeArrowheads="1"/>
          </p:cNvSpPr>
          <p:nvPr>
            <p:ph type="title"/>
          </p:nvPr>
        </p:nvSpPr>
        <p:spPr>
          <a:xfrm>
            <a:off x="500034" y="-71462"/>
            <a:ext cx="7643834" cy="400071"/>
          </a:xfrm>
        </p:spPr>
        <p:txBody>
          <a:bodyPr/>
          <a:lstStyle/>
          <a:p>
            <a:pPr algn="r" eaLnBrk="1" hangingPunct="1">
              <a:defRPr/>
            </a:pPr>
            <a:r>
              <a:rPr lang="it-IT" sz="1700" b="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… Prima </a:t>
            </a:r>
            <a:r>
              <a:rPr lang="it-IT" sz="1700" b="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condizione: Temperatura ambientale (22°C</a:t>
            </a:r>
            <a:r>
              <a:rPr lang="it-IT" sz="17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)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idx="1"/>
          </p:nvPr>
        </p:nvSpPr>
        <p:spPr>
          <a:xfrm>
            <a:off x="214282" y="714356"/>
            <a:ext cx="8086724" cy="4525963"/>
          </a:xfrm>
        </p:spPr>
        <p:txBody>
          <a:bodyPr/>
          <a:lstStyle/>
          <a:p>
            <a:pPr eaLnBrk="1" hangingPunct="1"/>
            <a:r>
              <a:rPr lang="it-IT" sz="2400" dirty="0" smtClean="0"/>
              <a:t>Abbiamo, in seguito, versato il </a:t>
            </a:r>
            <a:r>
              <a:rPr lang="it-IT" sz="2400" dirty="0" err="1" smtClean="0"/>
              <a:t>becker</a:t>
            </a:r>
            <a:r>
              <a:rPr lang="it-IT" sz="2400" dirty="0" smtClean="0"/>
              <a:t> contenente acido ossalico e acido solforico in quello contenente permanganato di potassio ed abbiamo fatto partire il cronometro, agitando le soluzioni con una bacchetta  di vetro.</a:t>
            </a:r>
          </a:p>
        </p:txBody>
      </p:sp>
      <p:pic>
        <p:nvPicPr>
          <p:cNvPr id="16391" name="Picture 7" descr="DSCN15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2928938"/>
            <a:ext cx="4464050" cy="334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Click="0" advTm="8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DSCN15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642918"/>
            <a:ext cx="7524750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DSCN15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642918"/>
            <a:ext cx="7504112" cy="562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-142908" y="6072206"/>
            <a:ext cx="8501122" cy="112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it-IT" sz="2300" b="1" dirty="0">
                <a:solidFill>
                  <a:schemeClr val="tx2"/>
                </a:solidFill>
                <a:latin typeface="+mn-lt"/>
              </a:rPr>
              <a:t>In 31 secondi (T</a:t>
            </a:r>
            <a:r>
              <a:rPr lang="it-IT" sz="2300" b="1" baseline="-25000" dirty="0">
                <a:solidFill>
                  <a:schemeClr val="tx2"/>
                </a:solidFill>
                <a:latin typeface="+mn-lt"/>
              </a:rPr>
              <a:t>1</a:t>
            </a:r>
            <a:r>
              <a:rPr lang="it-IT" sz="2300" b="1" dirty="0">
                <a:solidFill>
                  <a:schemeClr val="tx2"/>
                </a:solidFill>
                <a:latin typeface="+mn-lt"/>
              </a:rPr>
              <a:t>) è avvenuta una completa decolorazione!</a:t>
            </a:r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857224" y="-71462"/>
            <a:ext cx="7239000" cy="391494"/>
          </a:xfrm>
        </p:spPr>
        <p:txBody>
          <a:bodyPr>
            <a:normAutofit/>
          </a:bodyPr>
          <a:lstStyle/>
          <a:p>
            <a:pPr algn="r"/>
            <a:r>
              <a:rPr lang="it-IT" sz="1700" b="0" dirty="0" smtClean="0">
                <a:solidFill>
                  <a:schemeClr val="accent1">
                    <a:lumMod val="75000"/>
                  </a:schemeClr>
                </a:solidFill>
              </a:rPr>
              <a:t>           … Prima </a:t>
            </a:r>
            <a:r>
              <a:rPr lang="it-IT" sz="1700" b="0" dirty="0" smtClean="0">
                <a:solidFill>
                  <a:schemeClr val="accent1">
                    <a:lumMod val="75000"/>
                  </a:schemeClr>
                </a:solidFill>
              </a:rPr>
              <a:t>condizione: Temperatura ambientale (22°C</a:t>
            </a:r>
            <a:r>
              <a:rPr lang="it-IT" sz="17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it-IT" sz="1700" dirty="0"/>
          </a:p>
        </p:txBody>
      </p:sp>
    </p:spTree>
  </p:cSld>
  <p:clrMapOvr>
    <a:masterClrMapping/>
  </p:clrMapOvr>
  <p:transition advClick="0" advTm="12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3.8|1.5|1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1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0.9|5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to">
  <a:themeElements>
    <a:clrScheme name="Mi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Mi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i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1071</TotalTime>
  <Words>651</Words>
  <Application>Microsoft Office PowerPoint</Application>
  <PresentationFormat>Presentazione su schermo (4:3)</PresentationFormat>
  <Paragraphs>96</Paragraphs>
  <Slides>22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8" baseType="lpstr">
      <vt:lpstr>Arial</vt:lpstr>
      <vt:lpstr>Wingdings</vt:lpstr>
      <vt:lpstr>Calibri</vt:lpstr>
      <vt:lpstr>Times New Roman</vt:lpstr>
      <vt:lpstr>Arial Unicode MS</vt:lpstr>
      <vt:lpstr>Mito</vt:lpstr>
      <vt:lpstr> La II A  in laboratorio…</vt:lpstr>
      <vt:lpstr> </vt:lpstr>
      <vt:lpstr>Abbiamo studiato la velocità della seguente reazione:</vt:lpstr>
      <vt:lpstr>Materiale occorrente:</vt:lpstr>
      <vt:lpstr>Reagenti</vt:lpstr>
      <vt:lpstr>Prima condizione: Temperatura ambientale (22°C)</vt:lpstr>
      <vt:lpstr>… Prima condizione: Temperatura ambientale (22°C)</vt:lpstr>
      <vt:lpstr>… Prima condizione: Temperatura ambientale (22°C)</vt:lpstr>
      <vt:lpstr>           … Prima condizione: Temperatura ambientale (22°C)</vt:lpstr>
      <vt:lpstr>Seconda Condizione:  abbassamento della temperatura </vt:lpstr>
      <vt:lpstr>… Seconda Condizione: abbassamento della temperatura</vt:lpstr>
      <vt:lpstr>…Seconda Condizione: Abbassamento della temperatura</vt:lpstr>
      <vt:lpstr>Terza condizione:  Innalzamento della temperatura</vt:lpstr>
      <vt:lpstr>… Terza Condizione: Innalzamento della temperatura</vt:lpstr>
      <vt:lpstr>Quarta condizione:  Influenza della concentrazione.</vt:lpstr>
      <vt:lpstr>… Quarta condizione: Influenza della concentrazione </vt:lpstr>
      <vt:lpstr>…Quarta condizione: Influenza della concentrazione </vt:lpstr>
      <vt:lpstr>…Quarta condizione: Influenza della concentraione </vt:lpstr>
      <vt:lpstr>Quinta condizione: Presenza di un catalizzatore</vt:lpstr>
      <vt:lpstr>…Quinta condizione: Presenza di un catalizzatore </vt:lpstr>
      <vt:lpstr>Riportiamo in questa tabella riassuntiva i nostri risultati…</vt:lpstr>
      <vt:lpstr>Dagli esperimenti condotti concludiamo che..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II A in laboratorio..</dc:title>
  <dc:creator>Caterina Garofalo</dc:creator>
  <cp:lastModifiedBy>iron</cp:lastModifiedBy>
  <cp:revision>83</cp:revision>
  <dcterms:created xsi:type="dcterms:W3CDTF">2013-04-29T17:16:53Z</dcterms:created>
  <dcterms:modified xsi:type="dcterms:W3CDTF">2013-05-30T19:48:03Z</dcterms:modified>
</cp:coreProperties>
</file>