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4" r:id="rId11"/>
    <p:sldId id="267" r:id="rId12"/>
    <p:sldId id="269" r:id="rId13"/>
    <p:sldId id="266" r:id="rId14"/>
    <p:sldId id="270" r:id="rId15"/>
    <p:sldId id="271" r:id="rId16"/>
    <p:sldId id="274" r:id="rId17"/>
    <p:sldId id="272" r:id="rId18"/>
    <p:sldId id="273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4579"/>
    <a:srgbClr val="AE1255"/>
    <a:srgbClr val="07B9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34" autoAdjust="0"/>
    <p:restoredTop sz="86364" autoAdjust="0"/>
  </p:normalViewPr>
  <p:slideViewPr>
    <p:cSldViewPr>
      <p:cViewPr>
        <p:scale>
          <a:sx n="75" d="100"/>
          <a:sy n="75" d="100"/>
        </p:scale>
        <p:origin x="-564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12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8.xml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slide" Target="../slides/slide6.xml"/><Relationship Id="rId1" Type="http://schemas.openxmlformats.org/officeDocument/2006/relationships/image" Target="../media/image7.png"/><Relationship Id="rId6" Type="http://schemas.openxmlformats.org/officeDocument/2006/relationships/slide" Target="../slides/slide15.xml"/><Relationship Id="rId5" Type="http://schemas.openxmlformats.org/officeDocument/2006/relationships/image" Target="../media/image9.png"/><Relationship Id="rId10" Type="http://schemas.openxmlformats.org/officeDocument/2006/relationships/slide" Target="../slides/slide20.xml"/><Relationship Id="rId4" Type="http://schemas.openxmlformats.org/officeDocument/2006/relationships/slide" Target="../slides/slide10.xml"/><Relationship Id="rId9" Type="http://schemas.openxmlformats.org/officeDocument/2006/relationships/image" Target="../media/image1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CF4FC0-893A-467A-B63B-6295E281012C}" type="doc">
      <dgm:prSet loTypeId="urn:microsoft.com/office/officeart/2005/8/layout/cycle3" loCatId="cycle" qsTypeId="urn:microsoft.com/office/officeart/2005/8/quickstyle/simple2" qsCatId="simple" csTypeId="urn:microsoft.com/office/officeart/2005/8/colors/colorful1#1" csCatId="colorful" phldr="1"/>
      <dgm:spPr/>
      <dgm:t>
        <a:bodyPr/>
        <a:lstStyle/>
        <a:p>
          <a:endParaRPr lang="it-IT"/>
        </a:p>
      </dgm:t>
    </dgm:pt>
    <dgm:pt modelId="{89C4F0EC-54DA-4AD3-A6F5-2AF7EA20838E}">
      <dgm:prSet phldrT="[Testo]"/>
      <dgm:spPr>
        <a:solidFill>
          <a:srgbClr val="0070C0"/>
        </a:solidFill>
      </dgm:spPr>
      <dgm:t>
        <a:bodyPr/>
        <a:lstStyle/>
        <a:p>
          <a:r>
            <a:rPr lang="it-IT" dirty="0" smtClean="0">
              <a:latin typeface="Aharoni" panose="02010803020104030203" pitchFamily="2" charset="-79"/>
              <a:cs typeface="Aharoni" panose="02010803020104030203" pitchFamily="2" charset="-79"/>
            </a:rPr>
            <a:t>Biotecnologie Blu</a:t>
          </a:r>
          <a:endParaRPr lang="it-IT" dirty="0"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51153E61-0CC8-4F62-B00D-F9714505A8F2}" type="parTrans" cxnId="{7BAD954E-1BBB-4F96-8B41-79EA402097BD}">
      <dgm:prSet/>
      <dgm:spPr/>
      <dgm:t>
        <a:bodyPr/>
        <a:lstStyle/>
        <a:p>
          <a:endParaRPr lang="it-IT"/>
        </a:p>
      </dgm:t>
    </dgm:pt>
    <dgm:pt modelId="{DE430E47-5E74-460A-8E4D-46FF8F37854F}" type="sibTrans" cxnId="{7BAD954E-1BBB-4F96-8B41-79EA402097BD}">
      <dgm:prSet/>
      <dgm:spPr/>
      <dgm:t>
        <a:bodyPr/>
        <a:lstStyle/>
        <a:p>
          <a:endParaRPr lang="it-IT"/>
        </a:p>
      </dgm:t>
    </dgm:pt>
    <dgm:pt modelId="{3989C3E7-DF52-4928-BCFE-CB3338F2B423}">
      <dgm:prSet phldrT="[Testo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it-IT" dirty="0" smtClean="0">
              <a:latin typeface="Aharoni" panose="02010803020104030203" pitchFamily="2" charset="-79"/>
              <a:cs typeface="Aharoni" panose="02010803020104030203" pitchFamily="2" charset="-79"/>
            </a:rPr>
            <a:t>Biotecnologie Grigie</a:t>
          </a:r>
          <a:endParaRPr lang="it-IT" dirty="0"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DBEEAE2D-D4E4-4819-BD15-A064904B3CE0}" type="parTrans" cxnId="{106B01A3-6759-4BCF-9FBD-F5E4B0DBCE65}">
      <dgm:prSet/>
      <dgm:spPr/>
      <dgm:t>
        <a:bodyPr/>
        <a:lstStyle/>
        <a:p>
          <a:endParaRPr lang="it-IT"/>
        </a:p>
      </dgm:t>
    </dgm:pt>
    <dgm:pt modelId="{645ED62D-ABA4-40E2-AC2E-20D9BAC06973}" type="sibTrans" cxnId="{106B01A3-6759-4BCF-9FBD-F5E4B0DBCE65}">
      <dgm:prSet/>
      <dgm:spPr/>
      <dgm:t>
        <a:bodyPr/>
        <a:lstStyle/>
        <a:p>
          <a:endParaRPr lang="it-IT"/>
        </a:p>
      </dgm:t>
    </dgm:pt>
    <dgm:pt modelId="{71F8DFC6-FE7A-4C0F-8CCB-8492FDDE6F10}">
      <dgm:prSet phldrT="[Testo]"/>
      <dgm:spPr>
        <a:solidFill>
          <a:srgbClr val="00B050"/>
        </a:solidFill>
      </dgm:spPr>
      <dgm:t>
        <a:bodyPr/>
        <a:lstStyle/>
        <a:p>
          <a:r>
            <a:rPr lang="it-IT" dirty="0" smtClean="0">
              <a:latin typeface="Aharoni" panose="02010803020104030203" pitchFamily="2" charset="-79"/>
              <a:cs typeface="Aharoni" panose="02010803020104030203" pitchFamily="2" charset="-79"/>
            </a:rPr>
            <a:t>Biotecnologie Verdi</a:t>
          </a:r>
          <a:endParaRPr lang="it-IT" dirty="0"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BC78E831-3FD1-4D49-A620-1BF5B45C0FC8}" type="parTrans" cxnId="{7F67A79D-13D4-49D9-B701-8B025B18BBD2}">
      <dgm:prSet/>
      <dgm:spPr/>
      <dgm:t>
        <a:bodyPr/>
        <a:lstStyle/>
        <a:p>
          <a:endParaRPr lang="it-IT"/>
        </a:p>
      </dgm:t>
    </dgm:pt>
    <dgm:pt modelId="{2B5465DD-6F43-4A85-A024-92137151D7F8}" type="sibTrans" cxnId="{7F67A79D-13D4-49D9-B701-8B025B18BBD2}">
      <dgm:prSet/>
      <dgm:spPr/>
      <dgm:t>
        <a:bodyPr/>
        <a:lstStyle/>
        <a:p>
          <a:endParaRPr lang="it-IT"/>
        </a:p>
      </dgm:t>
    </dgm:pt>
    <dgm:pt modelId="{05A018CE-D0A8-49AF-92B4-1B5AC20582F9}">
      <dgm:prSet phldrT="[Testo]"/>
      <dgm:spPr>
        <a:solidFill>
          <a:srgbClr val="FF0000"/>
        </a:solidFill>
      </dgm:spPr>
      <dgm:t>
        <a:bodyPr/>
        <a:lstStyle/>
        <a:p>
          <a:r>
            <a:rPr lang="it-IT" dirty="0" smtClean="0">
              <a:latin typeface="Aharoni" panose="02010803020104030203" pitchFamily="2" charset="-79"/>
              <a:cs typeface="Aharoni" panose="02010803020104030203" pitchFamily="2" charset="-79"/>
            </a:rPr>
            <a:t>Biotecnologie Rosse</a:t>
          </a:r>
          <a:endParaRPr lang="it-IT" dirty="0"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5BE92505-044E-4A1F-96D0-5AADDD5A9B2E}" type="parTrans" cxnId="{F77AC4F0-9009-4F7E-A3A1-0F3475A11541}">
      <dgm:prSet/>
      <dgm:spPr/>
      <dgm:t>
        <a:bodyPr/>
        <a:lstStyle/>
        <a:p>
          <a:endParaRPr lang="it-IT"/>
        </a:p>
      </dgm:t>
    </dgm:pt>
    <dgm:pt modelId="{1DCE4097-875D-4258-A1BC-7A58CAB3B65D}" type="sibTrans" cxnId="{F77AC4F0-9009-4F7E-A3A1-0F3475A11541}">
      <dgm:prSet/>
      <dgm:spPr/>
      <dgm:t>
        <a:bodyPr/>
        <a:lstStyle/>
        <a:p>
          <a:endParaRPr lang="it-IT"/>
        </a:p>
      </dgm:t>
    </dgm:pt>
    <dgm:pt modelId="{A25DB95D-F2D2-422F-9D3C-31C6E51929F3}">
      <dgm:prSet phldrT="[Testo]"/>
      <dgm:spPr>
        <a:solidFill>
          <a:schemeClr val="tx1"/>
        </a:solidFill>
      </dgm:spPr>
      <dgm:t>
        <a:bodyPr/>
        <a:lstStyle/>
        <a:p>
          <a:r>
            <a:rPr lang="it-IT" dirty="0" smtClean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Biotecnologie Bianche</a:t>
          </a:r>
          <a:endParaRPr lang="it-IT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E8152CD4-1486-44E8-83F5-4800474D1B71}" type="parTrans" cxnId="{073058F2-9320-44BB-98AB-215A5F9CC5EA}">
      <dgm:prSet/>
      <dgm:spPr/>
      <dgm:t>
        <a:bodyPr/>
        <a:lstStyle/>
        <a:p>
          <a:endParaRPr lang="it-IT"/>
        </a:p>
      </dgm:t>
    </dgm:pt>
    <dgm:pt modelId="{F9862AAD-7E9F-4336-936F-D87B2D40426B}" type="sibTrans" cxnId="{073058F2-9320-44BB-98AB-215A5F9CC5EA}">
      <dgm:prSet/>
      <dgm:spPr/>
      <dgm:t>
        <a:bodyPr/>
        <a:lstStyle/>
        <a:p>
          <a:endParaRPr lang="it-IT"/>
        </a:p>
      </dgm:t>
    </dgm:pt>
    <dgm:pt modelId="{59E0AB11-5AC0-48EF-B98F-45258888B38C}" type="pres">
      <dgm:prSet presAssocID="{77CF4FC0-893A-467A-B63B-6295E281012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435C6C44-3E37-4C6D-B9BF-8BD5774C5368}" type="pres">
      <dgm:prSet presAssocID="{77CF4FC0-893A-467A-B63B-6295E281012C}" presName="cycle" presStyleCnt="0"/>
      <dgm:spPr/>
    </dgm:pt>
    <dgm:pt modelId="{06A5F25E-781A-4305-A7FB-DA375ABADEF7}" type="pres">
      <dgm:prSet presAssocID="{89C4F0EC-54DA-4AD3-A6F5-2AF7EA20838E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4519DEB-502B-4D0F-8F27-E12417AE3C4B}" type="pres">
      <dgm:prSet presAssocID="{DE430E47-5E74-460A-8E4D-46FF8F37854F}" presName="sibTransFirstNode" presStyleLbl="bgShp" presStyleIdx="0" presStyleCnt="1"/>
      <dgm:spPr/>
      <dgm:t>
        <a:bodyPr/>
        <a:lstStyle/>
        <a:p>
          <a:endParaRPr lang="it-IT"/>
        </a:p>
      </dgm:t>
    </dgm:pt>
    <dgm:pt modelId="{B2FC398E-8027-4410-9959-CDF89A3AFD57}" type="pres">
      <dgm:prSet presAssocID="{3989C3E7-DF52-4928-BCFE-CB3338F2B423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B00944B-73EF-4115-81CB-46E9BCF931AD}" type="pres">
      <dgm:prSet presAssocID="{71F8DFC6-FE7A-4C0F-8CCB-8492FDDE6F10}" presName="nodeFollowingNodes" presStyleLbl="node1" presStyleIdx="2" presStyleCnt="5" custRadScaleRad="105321" custRadScaleInc="-1988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10C8B13-7E22-45A1-BB8C-4C4403957D45}" type="pres">
      <dgm:prSet presAssocID="{05A018CE-D0A8-49AF-92B4-1B5AC20582F9}" presName="nodeFollowingNodes" presStyleLbl="node1" presStyleIdx="3" presStyleCnt="5" custRadScaleRad="103751" custRadScaleInc="1857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5A413BA-565A-4ACC-98E6-F0E3277A6254}" type="pres">
      <dgm:prSet presAssocID="{A25DB95D-F2D2-422F-9D3C-31C6E51929F3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7F67A79D-13D4-49D9-B701-8B025B18BBD2}" srcId="{77CF4FC0-893A-467A-B63B-6295E281012C}" destId="{71F8DFC6-FE7A-4C0F-8CCB-8492FDDE6F10}" srcOrd="2" destOrd="0" parTransId="{BC78E831-3FD1-4D49-A620-1BF5B45C0FC8}" sibTransId="{2B5465DD-6F43-4A85-A024-92137151D7F8}"/>
    <dgm:cxn modelId="{F77AC4F0-9009-4F7E-A3A1-0F3475A11541}" srcId="{77CF4FC0-893A-467A-B63B-6295E281012C}" destId="{05A018CE-D0A8-49AF-92B4-1B5AC20582F9}" srcOrd="3" destOrd="0" parTransId="{5BE92505-044E-4A1F-96D0-5AADDD5A9B2E}" sibTransId="{1DCE4097-875D-4258-A1BC-7A58CAB3B65D}"/>
    <dgm:cxn modelId="{2F549B58-941E-40BC-A0F5-F8A6DB1A3FC9}" type="presOf" srcId="{05A018CE-D0A8-49AF-92B4-1B5AC20582F9}" destId="{D10C8B13-7E22-45A1-BB8C-4C4403957D45}" srcOrd="0" destOrd="0" presId="urn:microsoft.com/office/officeart/2005/8/layout/cycle3"/>
    <dgm:cxn modelId="{4A70840F-FCA8-4768-B570-BE6FF447851E}" type="presOf" srcId="{77CF4FC0-893A-467A-B63B-6295E281012C}" destId="{59E0AB11-5AC0-48EF-B98F-45258888B38C}" srcOrd="0" destOrd="0" presId="urn:microsoft.com/office/officeart/2005/8/layout/cycle3"/>
    <dgm:cxn modelId="{689AF764-B802-4490-AFBB-52BA661E99FA}" type="presOf" srcId="{A25DB95D-F2D2-422F-9D3C-31C6E51929F3}" destId="{A5A413BA-565A-4ACC-98E6-F0E3277A6254}" srcOrd="0" destOrd="0" presId="urn:microsoft.com/office/officeart/2005/8/layout/cycle3"/>
    <dgm:cxn modelId="{073058F2-9320-44BB-98AB-215A5F9CC5EA}" srcId="{77CF4FC0-893A-467A-B63B-6295E281012C}" destId="{A25DB95D-F2D2-422F-9D3C-31C6E51929F3}" srcOrd="4" destOrd="0" parTransId="{E8152CD4-1486-44E8-83F5-4800474D1B71}" sibTransId="{F9862AAD-7E9F-4336-936F-D87B2D40426B}"/>
    <dgm:cxn modelId="{826A4D13-9AC2-4734-92B4-CB5E8A640AAB}" type="presOf" srcId="{DE430E47-5E74-460A-8E4D-46FF8F37854F}" destId="{14519DEB-502B-4D0F-8F27-E12417AE3C4B}" srcOrd="0" destOrd="0" presId="urn:microsoft.com/office/officeart/2005/8/layout/cycle3"/>
    <dgm:cxn modelId="{18AAB7C9-864E-4655-ADCC-D4DFB06AE00A}" type="presOf" srcId="{89C4F0EC-54DA-4AD3-A6F5-2AF7EA20838E}" destId="{06A5F25E-781A-4305-A7FB-DA375ABADEF7}" srcOrd="0" destOrd="0" presId="urn:microsoft.com/office/officeart/2005/8/layout/cycle3"/>
    <dgm:cxn modelId="{426A26F0-DF7D-445E-A991-1E694CC132C4}" type="presOf" srcId="{3989C3E7-DF52-4928-BCFE-CB3338F2B423}" destId="{B2FC398E-8027-4410-9959-CDF89A3AFD57}" srcOrd="0" destOrd="0" presId="urn:microsoft.com/office/officeart/2005/8/layout/cycle3"/>
    <dgm:cxn modelId="{106B01A3-6759-4BCF-9FBD-F5E4B0DBCE65}" srcId="{77CF4FC0-893A-467A-B63B-6295E281012C}" destId="{3989C3E7-DF52-4928-BCFE-CB3338F2B423}" srcOrd="1" destOrd="0" parTransId="{DBEEAE2D-D4E4-4819-BD15-A064904B3CE0}" sibTransId="{645ED62D-ABA4-40E2-AC2E-20D9BAC06973}"/>
    <dgm:cxn modelId="{C12497FF-56E7-46D4-82BA-BFB7662E515D}" type="presOf" srcId="{71F8DFC6-FE7A-4C0F-8CCB-8492FDDE6F10}" destId="{BB00944B-73EF-4115-81CB-46E9BCF931AD}" srcOrd="0" destOrd="0" presId="urn:microsoft.com/office/officeart/2005/8/layout/cycle3"/>
    <dgm:cxn modelId="{7BAD954E-1BBB-4F96-8B41-79EA402097BD}" srcId="{77CF4FC0-893A-467A-B63B-6295E281012C}" destId="{89C4F0EC-54DA-4AD3-A6F5-2AF7EA20838E}" srcOrd="0" destOrd="0" parTransId="{51153E61-0CC8-4F62-B00D-F9714505A8F2}" sibTransId="{DE430E47-5E74-460A-8E4D-46FF8F37854F}"/>
    <dgm:cxn modelId="{8C6220B6-2B1D-4AC5-B7DA-48E0167D24D2}" type="presParOf" srcId="{59E0AB11-5AC0-48EF-B98F-45258888B38C}" destId="{435C6C44-3E37-4C6D-B9BF-8BD5774C5368}" srcOrd="0" destOrd="0" presId="urn:microsoft.com/office/officeart/2005/8/layout/cycle3"/>
    <dgm:cxn modelId="{C549C4E9-9DA2-4BA3-A93F-15B436DCD633}" type="presParOf" srcId="{435C6C44-3E37-4C6D-B9BF-8BD5774C5368}" destId="{06A5F25E-781A-4305-A7FB-DA375ABADEF7}" srcOrd="0" destOrd="0" presId="urn:microsoft.com/office/officeart/2005/8/layout/cycle3"/>
    <dgm:cxn modelId="{9692E4A2-76BB-43F9-BCEC-F54DA7E49415}" type="presParOf" srcId="{435C6C44-3E37-4C6D-B9BF-8BD5774C5368}" destId="{14519DEB-502B-4D0F-8F27-E12417AE3C4B}" srcOrd="1" destOrd="0" presId="urn:microsoft.com/office/officeart/2005/8/layout/cycle3"/>
    <dgm:cxn modelId="{391193C8-35A8-46BD-ACD0-17B87FE61BB0}" type="presParOf" srcId="{435C6C44-3E37-4C6D-B9BF-8BD5774C5368}" destId="{B2FC398E-8027-4410-9959-CDF89A3AFD57}" srcOrd="2" destOrd="0" presId="urn:microsoft.com/office/officeart/2005/8/layout/cycle3"/>
    <dgm:cxn modelId="{F1B0F1DB-4A7A-46BE-8496-23641BD7AA4B}" type="presParOf" srcId="{435C6C44-3E37-4C6D-B9BF-8BD5774C5368}" destId="{BB00944B-73EF-4115-81CB-46E9BCF931AD}" srcOrd="3" destOrd="0" presId="urn:microsoft.com/office/officeart/2005/8/layout/cycle3"/>
    <dgm:cxn modelId="{A32BF023-6EF5-4F25-8363-4BDDD4E1535A}" type="presParOf" srcId="{435C6C44-3E37-4C6D-B9BF-8BD5774C5368}" destId="{D10C8B13-7E22-45A1-BB8C-4C4403957D45}" srcOrd="4" destOrd="0" presId="urn:microsoft.com/office/officeart/2005/8/layout/cycle3"/>
    <dgm:cxn modelId="{AAF2C584-5324-47C8-88B6-C5ADE17C9A66}" type="presParOf" srcId="{435C6C44-3E37-4C6D-B9BF-8BD5774C5368}" destId="{A5A413BA-565A-4ACC-98E6-F0E3277A6254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9E1748-3744-4FD2-A9E4-BB7119AF6114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0E30991-535B-4EC2-8086-DAC65BC12C5B}">
      <dgm:prSet phldrT="[Testo]" custT="1"/>
      <dgm:spPr/>
      <dgm:t>
        <a:bodyPr/>
        <a:lstStyle/>
        <a:p>
          <a:pPr algn="ctr"/>
          <a:r>
            <a:rPr lang="it-IT" sz="1800" dirty="0" smtClean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rPr>
            <a:t>Colture Cellulari</a:t>
          </a:r>
          <a:endParaRPr lang="it-IT" sz="1800" dirty="0">
            <a:solidFill>
              <a:srgbClr val="FF0000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A54D8C54-5BED-41AD-AA7B-E9F9FA8EBA93}" type="parTrans" cxnId="{A73A83B4-8CDB-483B-B3E7-6AD491EC7D45}">
      <dgm:prSet/>
      <dgm:spPr/>
      <dgm:t>
        <a:bodyPr/>
        <a:lstStyle/>
        <a:p>
          <a:endParaRPr lang="it-IT"/>
        </a:p>
      </dgm:t>
    </dgm:pt>
    <dgm:pt modelId="{F6DF6C2E-6739-41D4-B9F4-EC98FB6F19EB}" type="sibTrans" cxnId="{A73A83B4-8CDB-483B-B3E7-6AD491EC7D45}">
      <dgm:prSet/>
      <dgm:spPr/>
      <dgm:t>
        <a:bodyPr/>
        <a:lstStyle/>
        <a:p>
          <a:endParaRPr lang="it-IT"/>
        </a:p>
      </dgm:t>
    </dgm:pt>
    <dgm:pt modelId="{F7C5EAD4-CF78-4C7F-9586-E1C71B0CB2B6}">
      <dgm:prSet phldrT="[Testo]" custT="1"/>
      <dgm:spPr/>
      <dgm:t>
        <a:bodyPr/>
        <a:lstStyle/>
        <a:p>
          <a:pPr algn="ctr"/>
          <a:r>
            <a:rPr lang="it-IT" sz="1800" dirty="0" smtClean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rPr>
            <a:t>DNA Ricombinante</a:t>
          </a:r>
          <a:endParaRPr lang="it-IT" sz="1800" dirty="0">
            <a:solidFill>
              <a:srgbClr val="00B050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E37487A3-1704-4A2A-8818-2223CFB1BD0C}" type="parTrans" cxnId="{DD8EC09F-50A5-4C3D-93F2-ECF29F6760A4}">
      <dgm:prSet/>
      <dgm:spPr/>
      <dgm:t>
        <a:bodyPr/>
        <a:lstStyle/>
        <a:p>
          <a:endParaRPr lang="it-IT"/>
        </a:p>
      </dgm:t>
    </dgm:pt>
    <dgm:pt modelId="{62FEDEFF-2DDA-4C2A-A817-19C98555F055}" type="sibTrans" cxnId="{DD8EC09F-50A5-4C3D-93F2-ECF29F6760A4}">
      <dgm:prSet/>
      <dgm:spPr/>
      <dgm:t>
        <a:bodyPr/>
        <a:lstStyle/>
        <a:p>
          <a:endParaRPr lang="it-IT"/>
        </a:p>
      </dgm:t>
    </dgm:pt>
    <dgm:pt modelId="{049C4CCB-005D-478A-AC9F-0DBA98771264}">
      <dgm:prSet phldrT="[Testo]"/>
      <dgm:spPr/>
      <dgm:t>
        <a:bodyPr/>
        <a:lstStyle/>
        <a:p>
          <a:pPr algn="ctr"/>
          <a:r>
            <a:rPr lang="it-IT" dirty="0" smtClean="0">
              <a:solidFill>
                <a:srgbClr val="7030A0"/>
              </a:solidFill>
              <a:latin typeface="Aharoni" panose="02010803020104030203" pitchFamily="2" charset="-79"/>
              <a:cs typeface="Aharoni" panose="02010803020104030203" pitchFamily="2" charset="-79"/>
            </a:rPr>
            <a:t>Clonaggio e Clonazione</a:t>
          </a:r>
          <a:endParaRPr lang="it-IT" dirty="0">
            <a:solidFill>
              <a:srgbClr val="7030A0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201871F2-EA87-4D32-8363-312C4BEC4242}" type="parTrans" cxnId="{A0D0B0CB-C097-4E4C-ADDD-B087ABD7E41C}">
      <dgm:prSet/>
      <dgm:spPr/>
      <dgm:t>
        <a:bodyPr/>
        <a:lstStyle/>
        <a:p>
          <a:endParaRPr lang="it-IT"/>
        </a:p>
      </dgm:t>
    </dgm:pt>
    <dgm:pt modelId="{A5E31DE0-1E4F-4CDA-99A0-087C34F346FE}" type="sibTrans" cxnId="{A0D0B0CB-C097-4E4C-ADDD-B087ABD7E41C}">
      <dgm:prSet/>
      <dgm:spPr/>
      <dgm:t>
        <a:bodyPr/>
        <a:lstStyle/>
        <a:p>
          <a:endParaRPr lang="it-IT"/>
        </a:p>
      </dgm:t>
    </dgm:pt>
    <dgm:pt modelId="{3099FA9F-8166-46BB-99D1-FF27FD03A9BB}">
      <dgm:prSet phldrT="[Testo]" custT="1"/>
      <dgm:spPr/>
      <dgm:t>
        <a:bodyPr/>
        <a:lstStyle/>
        <a:p>
          <a:pPr algn="ctr"/>
          <a:r>
            <a:rPr lang="it-IT" sz="2000" dirty="0" err="1" smtClean="0">
              <a:solidFill>
                <a:srgbClr val="07B9B5"/>
              </a:solidFill>
              <a:latin typeface="Aharoni" panose="02010803020104030203" pitchFamily="2" charset="-79"/>
              <a:cs typeface="Aharoni" panose="02010803020104030203" pitchFamily="2" charset="-79"/>
            </a:rPr>
            <a:t>Microarray</a:t>
          </a:r>
          <a:endParaRPr lang="it-IT" sz="2000" dirty="0">
            <a:solidFill>
              <a:srgbClr val="07B9B5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BB6ECE7F-8018-4015-9C9F-BB7F8D2C04EC}" type="parTrans" cxnId="{BAAA5223-E455-45EA-A248-A1129D3F00A4}">
      <dgm:prSet/>
      <dgm:spPr/>
      <dgm:t>
        <a:bodyPr/>
        <a:lstStyle/>
        <a:p>
          <a:endParaRPr lang="it-IT"/>
        </a:p>
      </dgm:t>
    </dgm:pt>
    <dgm:pt modelId="{8E6CB906-75DA-4A8F-A85F-2CDA39EC322B}" type="sibTrans" cxnId="{BAAA5223-E455-45EA-A248-A1129D3F00A4}">
      <dgm:prSet/>
      <dgm:spPr/>
      <dgm:t>
        <a:bodyPr/>
        <a:lstStyle/>
        <a:p>
          <a:endParaRPr lang="it-IT"/>
        </a:p>
      </dgm:t>
    </dgm:pt>
    <dgm:pt modelId="{D9EFA51B-00A6-48C5-912F-9322F15FDBDA}">
      <dgm:prSet custT="1"/>
      <dgm:spPr/>
      <dgm:t>
        <a:bodyPr/>
        <a:lstStyle/>
        <a:p>
          <a:pPr algn="ctr"/>
          <a:r>
            <a:rPr lang="it-IT" sz="1600" dirty="0" smtClean="0">
              <a:solidFill>
                <a:srgbClr val="ED4579"/>
              </a:solidFill>
              <a:latin typeface="Aharoni" panose="02010803020104030203" pitchFamily="2" charset="-79"/>
              <a:cs typeface="Aharoni" panose="02010803020104030203" pitchFamily="2" charset="-79"/>
            </a:rPr>
            <a:t>Tecnologia </a:t>
          </a:r>
          <a:r>
            <a:rPr lang="it-IT" sz="1600" dirty="0" err="1" smtClean="0">
              <a:solidFill>
                <a:srgbClr val="ED4579"/>
              </a:solidFill>
              <a:latin typeface="Aharoni" panose="02010803020104030203" pitchFamily="2" charset="-79"/>
              <a:cs typeface="Aharoni" panose="02010803020104030203" pitchFamily="2" charset="-79"/>
            </a:rPr>
            <a:t>Antisenso</a:t>
          </a:r>
          <a:endParaRPr lang="it-IT" sz="1600" dirty="0">
            <a:solidFill>
              <a:srgbClr val="ED4579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gm:t>
    </dgm:pt>
    <dgm:pt modelId="{BEEF1DBF-BC31-4793-9B9C-430FA7DA2C68}" type="parTrans" cxnId="{6BC4345F-342C-4A7F-BCC3-283DBAF5A29B}">
      <dgm:prSet/>
      <dgm:spPr/>
      <dgm:t>
        <a:bodyPr/>
        <a:lstStyle/>
        <a:p>
          <a:endParaRPr lang="it-IT"/>
        </a:p>
      </dgm:t>
    </dgm:pt>
    <dgm:pt modelId="{D36AA4D3-8D2D-4F2C-87B9-29BFCD57ACC9}" type="sibTrans" cxnId="{6BC4345F-342C-4A7F-BCC3-283DBAF5A29B}">
      <dgm:prSet/>
      <dgm:spPr/>
      <dgm:t>
        <a:bodyPr/>
        <a:lstStyle/>
        <a:p>
          <a:endParaRPr lang="it-IT"/>
        </a:p>
      </dgm:t>
    </dgm:pt>
    <dgm:pt modelId="{71653181-8875-4B87-9647-2B4D9990428B}" type="pres">
      <dgm:prSet presAssocID="{299E1748-3744-4FD2-A9E4-BB7119AF6114}" presName="Name0" presStyleCnt="0">
        <dgm:presLayoutVars>
          <dgm:dir/>
        </dgm:presLayoutVars>
      </dgm:prSet>
      <dgm:spPr/>
      <dgm:t>
        <a:bodyPr/>
        <a:lstStyle/>
        <a:p>
          <a:endParaRPr lang="it-IT"/>
        </a:p>
      </dgm:t>
    </dgm:pt>
    <dgm:pt modelId="{F9007260-C7CE-49E2-A628-350A17AAB69E}" type="pres">
      <dgm:prSet presAssocID="{30E30991-535B-4EC2-8086-DAC65BC12C5B}" presName="composite" presStyleCnt="0"/>
      <dgm:spPr/>
    </dgm:pt>
    <dgm:pt modelId="{0A274479-FF3C-415B-90A0-953A5DEC7E18}" type="pres">
      <dgm:prSet presAssocID="{30E30991-535B-4EC2-8086-DAC65BC12C5B}" presName="rect2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94C3C6F-C6F4-4022-8CFC-BF59579D8193}" type="pres">
      <dgm:prSet presAssocID="{30E30991-535B-4EC2-8086-DAC65BC12C5B}" presName="rect1" presStyleLbl="alignImgPlace1" presStyleIdx="0" presStyleCnt="5" custLinFactNeighborX="-508" custLinFactNeighborY="-75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EFD93726-5602-4A68-AE28-7091A974EB26}" type="pres">
      <dgm:prSet presAssocID="{F6DF6C2E-6739-41D4-B9F4-EC98FB6F19EB}" presName="sibTrans" presStyleCnt="0"/>
      <dgm:spPr/>
    </dgm:pt>
    <dgm:pt modelId="{3A88D5B5-37F2-4FEB-A2E0-5B2A5BD4C40B}" type="pres">
      <dgm:prSet presAssocID="{F7C5EAD4-CF78-4C7F-9586-E1C71B0CB2B6}" presName="composite" presStyleCnt="0"/>
      <dgm:spPr/>
    </dgm:pt>
    <dgm:pt modelId="{F4109C5A-0A31-4A28-8F9B-21CABFBF27B4}" type="pres">
      <dgm:prSet presAssocID="{F7C5EAD4-CF78-4C7F-9586-E1C71B0CB2B6}" presName="rect2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04D7171-BE8D-4A43-A462-A5A31F8CFB6E}" type="pres">
      <dgm:prSet presAssocID="{F7C5EAD4-CF78-4C7F-9586-E1C71B0CB2B6}" presName="rect1" presStyleLbl="alignImgPlace1" presStyleIdx="1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7F2A6AF5-3B2C-4AF4-9B0E-29410A5C7B10}" type="pres">
      <dgm:prSet presAssocID="{62FEDEFF-2DDA-4C2A-A817-19C98555F055}" presName="sibTrans" presStyleCnt="0"/>
      <dgm:spPr/>
    </dgm:pt>
    <dgm:pt modelId="{AD53630B-7672-4B58-BEBA-21C9D2B187D0}" type="pres">
      <dgm:prSet presAssocID="{049C4CCB-005D-478A-AC9F-0DBA98771264}" presName="composite" presStyleCnt="0"/>
      <dgm:spPr/>
    </dgm:pt>
    <dgm:pt modelId="{058DD1D4-1E29-4D4D-95AD-E1B0511038C4}" type="pres">
      <dgm:prSet presAssocID="{049C4CCB-005D-478A-AC9F-0DBA98771264}" presName="rect2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91EA041-98E2-4FEB-8F79-C91D0CC991D9}" type="pres">
      <dgm:prSet presAssocID="{049C4CCB-005D-478A-AC9F-0DBA98771264}" presName="rect1" presStyleLbl="alignImgPlace1" presStyleIdx="2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2651E39A-C288-497D-9178-F1060904E764}" type="pres">
      <dgm:prSet presAssocID="{A5E31DE0-1E4F-4CDA-99A0-087C34F346FE}" presName="sibTrans" presStyleCnt="0"/>
      <dgm:spPr/>
    </dgm:pt>
    <dgm:pt modelId="{2401A5D2-282B-47C8-8479-C3367FDC9616}" type="pres">
      <dgm:prSet presAssocID="{3099FA9F-8166-46BB-99D1-FF27FD03A9BB}" presName="composite" presStyleCnt="0"/>
      <dgm:spPr/>
    </dgm:pt>
    <dgm:pt modelId="{3EC63A54-8B38-498A-91CC-719977E69214}" type="pres">
      <dgm:prSet presAssocID="{3099FA9F-8166-46BB-99D1-FF27FD03A9BB}" presName="rect2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48D5735-B722-402F-9C01-DA83777AB19E}" type="pres">
      <dgm:prSet presAssocID="{3099FA9F-8166-46BB-99D1-FF27FD03A9BB}" presName="rect1" presStyleLbl="alignImgPlace1" presStyleIdx="3" presStyleCnt="5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8" action="ppaction://hlinksldjump"/>
          </dgm14:cNvPr>
        </a:ext>
      </dgm:extLst>
    </dgm:pt>
    <dgm:pt modelId="{3554DDE5-D502-4D8F-8A6D-D3C5495F5E2D}" type="pres">
      <dgm:prSet presAssocID="{8E6CB906-75DA-4A8F-A85F-2CDA39EC322B}" presName="sibTrans" presStyleCnt="0"/>
      <dgm:spPr/>
    </dgm:pt>
    <dgm:pt modelId="{02EBA4C1-9ABF-49E7-8054-D8F943DE1A8F}" type="pres">
      <dgm:prSet presAssocID="{D9EFA51B-00A6-48C5-912F-9322F15FDBDA}" presName="composite" presStyleCnt="0"/>
      <dgm:spPr/>
    </dgm:pt>
    <dgm:pt modelId="{EF541DAE-057F-45DA-931D-633B1DD66867}" type="pres">
      <dgm:prSet presAssocID="{D9EFA51B-00A6-48C5-912F-9322F15FDBDA}" presName="rect2" presStyleLbl="revTx" presStyleIdx="4" presStyleCnt="5" custLinFactNeighborX="-404" custLinFactNeighborY="-79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350F33E-B2F8-4EB3-AA2E-CF0D3887071A}" type="pres">
      <dgm:prSet presAssocID="{D9EFA51B-00A6-48C5-912F-9322F15FDBDA}" presName="rect1" presStyleLbl="alignImgPlace1" presStyleIdx="4" presStyleCnt="5" custLinFactNeighborX="-404" custLinFactNeighborY="1433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0" action="ppaction://hlinksldjump"/>
          </dgm14:cNvPr>
        </a:ext>
      </dgm:extLst>
    </dgm:pt>
  </dgm:ptLst>
  <dgm:cxnLst>
    <dgm:cxn modelId="{6BC4345F-342C-4A7F-BCC3-283DBAF5A29B}" srcId="{299E1748-3744-4FD2-A9E4-BB7119AF6114}" destId="{D9EFA51B-00A6-48C5-912F-9322F15FDBDA}" srcOrd="4" destOrd="0" parTransId="{BEEF1DBF-BC31-4793-9B9C-430FA7DA2C68}" sibTransId="{D36AA4D3-8D2D-4F2C-87B9-29BFCD57ACC9}"/>
    <dgm:cxn modelId="{A0D0B0CB-C097-4E4C-ADDD-B087ABD7E41C}" srcId="{299E1748-3744-4FD2-A9E4-BB7119AF6114}" destId="{049C4CCB-005D-478A-AC9F-0DBA98771264}" srcOrd="2" destOrd="0" parTransId="{201871F2-EA87-4D32-8363-312C4BEC4242}" sibTransId="{A5E31DE0-1E4F-4CDA-99A0-087C34F346FE}"/>
    <dgm:cxn modelId="{BAAA5223-E455-45EA-A248-A1129D3F00A4}" srcId="{299E1748-3744-4FD2-A9E4-BB7119AF6114}" destId="{3099FA9F-8166-46BB-99D1-FF27FD03A9BB}" srcOrd="3" destOrd="0" parTransId="{BB6ECE7F-8018-4015-9C9F-BB7F8D2C04EC}" sibTransId="{8E6CB906-75DA-4A8F-A85F-2CDA39EC322B}"/>
    <dgm:cxn modelId="{7BCF651B-1F22-498A-9E02-02D50BCAD92E}" type="presOf" srcId="{30E30991-535B-4EC2-8086-DAC65BC12C5B}" destId="{0A274479-FF3C-415B-90A0-953A5DEC7E18}" srcOrd="0" destOrd="0" presId="urn:microsoft.com/office/officeart/2008/layout/PictureGrid"/>
    <dgm:cxn modelId="{AD20A9EB-933B-499A-97FF-ECE1335EFEDB}" type="presOf" srcId="{D9EFA51B-00A6-48C5-912F-9322F15FDBDA}" destId="{EF541DAE-057F-45DA-931D-633B1DD66867}" srcOrd="0" destOrd="0" presId="urn:microsoft.com/office/officeart/2008/layout/PictureGrid"/>
    <dgm:cxn modelId="{A73A83B4-8CDB-483B-B3E7-6AD491EC7D45}" srcId="{299E1748-3744-4FD2-A9E4-BB7119AF6114}" destId="{30E30991-535B-4EC2-8086-DAC65BC12C5B}" srcOrd="0" destOrd="0" parTransId="{A54D8C54-5BED-41AD-AA7B-E9F9FA8EBA93}" sibTransId="{F6DF6C2E-6739-41D4-B9F4-EC98FB6F19EB}"/>
    <dgm:cxn modelId="{D83220C5-160E-4DC4-9B7D-FA87FC9D35C4}" type="presOf" srcId="{049C4CCB-005D-478A-AC9F-0DBA98771264}" destId="{058DD1D4-1E29-4D4D-95AD-E1B0511038C4}" srcOrd="0" destOrd="0" presId="urn:microsoft.com/office/officeart/2008/layout/PictureGrid"/>
    <dgm:cxn modelId="{AC6095C8-C814-44E0-907A-B5DB7A63ACE7}" type="presOf" srcId="{3099FA9F-8166-46BB-99D1-FF27FD03A9BB}" destId="{3EC63A54-8B38-498A-91CC-719977E69214}" srcOrd="0" destOrd="0" presId="urn:microsoft.com/office/officeart/2008/layout/PictureGrid"/>
    <dgm:cxn modelId="{990BDE3D-ACC9-4F3B-A7BB-E9A22FC3F369}" type="presOf" srcId="{F7C5EAD4-CF78-4C7F-9586-E1C71B0CB2B6}" destId="{F4109C5A-0A31-4A28-8F9B-21CABFBF27B4}" srcOrd="0" destOrd="0" presId="urn:microsoft.com/office/officeart/2008/layout/PictureGrid"/>
    <dgm:cxn modelId="{8D03BB3E-2BBC-4901-9381-F858735F137B}" type="presOf" srcId="{299E1748-3744-4FD2-A9E4-BB7119AF6114}" destId="{71653181-8875-4B87-9647-2B4D9990428B}" srcOrd="0" destOrd="0" presId="urn:microsoft.com/office/officeart/2008/layout/PictureGrid"/>
    <dgm:cxn modelId="{DD8EC09F-50A5-4C3D-93F2-ECF29F6760A4}" srcId="{299E1748-3744-4FD2-A9E4-BB7119AF6114}" destId="{F7C5EAD4-CF78-4C7F-9586-E1C71B0CB2B6}" srcOrd="1" destOrd="0" parTransId="{E37487A3-1704-4A2A-8818-2223CFB1BD0C}" sibTransId="{62FEDEFF-2DDA-4C2A-A817-19C98555F055}"/>
    <dgm:cxn modelId="{CEE45066-31B1-43D4-AF18-64F1263891EC}" type="presParOf" srcId="{71653181-8875-4B87-9647-2B4D9990428B}" destId="{F9007260-C7CE-49E2-A628-350A17AAB69E}" srcOrd="0" destOrd="0" presId="urn:microsoft.com/office/officeart/2008/layout/PictureGrid"/>
    <dgm:cxn modelId="{E67DFEB8-3DFF-47ED-80DF-6F1C26D0BF17}" type="presParOf" srcId="{F9007260-C7CE-49E2-A628-350A17AAB69E}" destId="{0A274479-FF3C-415B-90A0-953A5DEC7E18}" srcOrd="0" destOrd="0" presId="urn:microsoft.com/office/officeart/2008/layout/PictureGrid"/>
    <dgm:cxn modelId="{4BA14F8E-DDB5-4E6D-898A-28887A666E3C}" type="presParOf" srcId="{F9007260-C7CE-49E2-A628-350A17AAB69E}" destId="{394C3C6F-C6F4-4022-8CFC-BF59579D8193}" srcOrd="1" destOrd="0" presId="urn:microsoft.com/office/officeart/2008/layout/PictureGrid"/>
    <dgm:cxn modelId="{F4A266D2-A7B6-4077-9D01-06F022824BBF}" type="presParOf" srcId="{71653181-8875-4B87-9647-2B4D9990428B}" destId="{EFD93726-5602-4A68-AE28-7091A974EB26}" srcOrd="1" destOrd="0" presId="urn:microsoft.com/office/officeart/2008/layout/PictureGrid"/>
    <dgm:cxn modelId="{D537EC40-F6E0-4ED1-A9CF-4C2B12AB9BEE}" type="presParOf" srcId="{71653181-8875-4B87-9647-2B4D9990428B}" destId="{3A88D5B5-37F2-4FEB-A2E0-5B2A5BD4C40B}" srcOrd="2" destOrd="0" presId="urn:microsoft.com/office/officeart/2008/layout/PictureGrid"/>
    <dgm:cxn modelId="{E3E0A42D-B07A-46F1-A1A1-7CF27251F092}" type="presParOf" srcId="{3A88D5B5-37F2-4FEB-A2E0-5B2A5BD4C40B}" destId="{F4109C5A-0A31-4A28-8F9B-21CABFBF27B4}" srcOrd="0" destOrd="0" presId="urn:microsoft.com/office/officeart/2008/layout/PictureGrid"/>
    <dgm:cxn modelId="{826405F4-F8A0-4089-A32C-F6A568E392E2}" type="presParOf" srcId="{3A88D5B5-37F2-4FEB-A2E0-5B2A5BD4C40B}" destId="{004D7171-BE8D-4A43-A462-A5A31F8CFB6E}" srcOrd="1" destOrd="0" presId="urn:microsoft.com/office/officeart/2008/layout/PictureGrid"/>
    <dgm:cxn modelId="{61C39245-9819-4C9F-B613-FF45A90D5E7E}" type="presParOf" srcId="{71653181-8875-4B87-9647-2B4D9990428B}" destId="{7F2A6AF5-3B2C-4AF4-9B0E-29410A5C7B10}" srcOrd="3" destOrd="0" presId="urn:microsoft.com/office/officeart/2008/layout/PictureGrid"/>
    <dgm:cxn modelId="{087C6FDF-81E7-4519-B16A-F2369114816C}" type="presParOf" srcId="{71653181-8875-4B87-9647-2B4D9990428B}" destId="{AD53630B-7672-4B58-BEBA-21C9D2B187D0}" srcOrd="4" destOrd="0" presId="urn:microsoft.com/office/officeart/2008/layout/PictureGrid"/>
    <dgm:cxn modelId="{024CB9CA-0D16-41B2-A875-BCB0F3EE5393}" type="presParOf" srcId="{AD53630B-7672-4B58-BEBA-21C9D2B187D0}" destId="{058DD1D4-1E29-4D4D-95AD-E1B0511038C4}" srcOrd="0" destOrd="0" presId="urn:microsoft.com/office/officeart/2008/layout/PictureGrid"/>
    <dgm:cxn modelId="{F65AB878-8F8F-410F-8901-04FDF1726E01}" type="presParOf" srcId="{AD53630B-7672-4B58-BEBA-21C9D2B187D0}" destId="{091EA041-98E2-4FEB-8F79-C91D0CC991D9}" srcOrd="1" destOrd="0" presId="urn:microsoft.com/office/officeart/2008/layout/PictureGrid"/>
    <dgm:cxn modelId="{B7110B7E-A6AC-4375-8585-124EB0DBF538}" type="presParOf" srcId="{71653181-8875-4B87-9647-2B4D9990428B}" destId="{2651E39A-C288-497D-9178-F1060904E764}" srcOrd="5" destOrd="0" presId="urn:microsoft.com/office/officeart/2008/layout/PictureGrid"/>
    <dgm:cxn modelId="{118AB537-A0DB-48D9-AC13-9B7467F2F536}" type="presParOf" srcId="{71653181-8875-4B87-9647-2B4D9990428B}" destId="{2401A5D2-282B-47C8-8479-C3367FDC9616}" srcOrd="6" destOrd="0" presId="urn:microsoft.com/office/officeart/2008/layout/PictureGrid"/>
    <dgm:cxn modelId="{C11A4B98-117F-4564-A15C-FE6D5B2AE220}" type="presParOf" srcId="{2401A5D2-282B-47C8-8479-C3367FDC9616}" destId="{3EC63A54-8B38-498A-91CC-719977E69214}" srcOrd="0" destOrd="0" presId="urn:microsoft.com/office/officeart/2008/layout/PictureGrid"/>
    <dgm:cxn modelId="{E04D8C78-A3D3-4694-B24E-9CA0CE0843E9}" type="presParOf" srcId="{2401A5D2-282B-47C8-8479-C3367FDC9616}" destId="{648D5735-B722-402F-9C01-DA83777AB19E}" srcOrd="1" destOrd="0" presId="urn:microsoft.com/office/officeart/2008/layout/PictureGrid"/>
    <dgm:cxn modelId="{469750D3-6365-4991-A003-5DE50D4E14C4}" type="presParOf" srcId="{71653181-8875-4B87-9647-2B4D9990428B}" destId="{3554DDE5-D502-4D8F-8A6D-D3C5495F5E2D}" srcOrd="7" destOrd="0" presId="urn:microsoft.com/office/officeart/2008/layout/PictureGrid"/>
    <dgm:cxn modelId="{E2298A07-5BA6-4A74-9D2A-B3B9D2F2EF05}" type="presParOf" srcId="{71653181-8875-4B87-9647-2B4D9990428B}" destId="{02EBA4C1-9ABF-49E7-8054-D8F943DE1A8F}" srcOrd="8" destOrd="0" presId="urn:microsoft.com/office/officeart/2008/layout/PictureGrid"/>
    <dgm:cxn modelId="{1D9E0095-BFB5-4A9C-84FA-EA318358A3EA}" type="presParOf" srcId="{02EBA4C1-9ABF-49E7-8054-D8F943DE1A8F}" destId="{EF541DAE-057F-45DA-931D-633B1DD66867}" srcOrd="0" destOrd="0" presId="urn:microsoft.com/office/officeart/2008/layout/PictureGrid"/>
    <dgm:cxn modelId="{D095DF66-CEA3-429D-B9AC-58583586F365}" type="presParOf" srcId="{02EBA4C1-9ABF-49E7-8054-D8F943DE1A8F}" destId="{A350F33E-B2F8-4EB3-AA2E-CF0D3887071A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519DEB-502B-4D0F-8F27-E12417AE3C4B}">
      <dsp:nvSpPr>
        <dsp:cNvPr id="0" name=""/>
        <dsp:cNvSpPr/>
      </dsp:nvSpPr>
      <dsp:spPr>
        <a:xfrm>
          <a:off x="1675787" y="-31243"/>
          <a:ext cx="5145369" cy="5145369"/>
        </a:xfrm>
        <a:prstGeom prst="circularArrow">
          <a:avLst>
            <a:gd name="adj1" fmla="val 5544"/>
            <a:gd name="adj2" fmla="val 330680"/>
            <a:gd name="adj3" fmla="val 13762855"/>
            <a:gd name="adj4" fmla="val 17393924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A5F25E-781A-4305-A7FB-DA375ABADEF7}">
      <dsp:nvSpPr>
        <dsp:cNvPr id="0" name=""/>
        <dsp:cNvSpPr/>
      </dsp:nvSpPr>
      <dsp:spPr>
        <a:xfrm>
          <a:off x="3036993" y="1887"/>
          <a:ext cx="2422956" cy="1211478"/>
        </a:xfrm>
        <a:prstGeom prst="roundRect">
          <a:avLst/>
        </a:prstGeom>
        <a:solidFill>
          <a:srgbClr val="0070C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500" kern="1200" dirty="0" smtClean="0">
              <a:latin typeface="Aharoni" panose="02010803020104030203" pitchFamily="2" charset="-79"/>
              <a:cs typeface="Aharoni" panose="02010803020104030203" pitchFamily="2" charset="-79"/>
            </a:rPr>
            <a:t>Biotecnologie Blu</a:t>
          </a:r>
          <a:endParaRPr lang="it-IT" sz="2500" kern="1200" dirty="0"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3096132" y="61026"/>
        <a:ext cx="2304678" cy="1093200"/>
      </dsp:txXfrm>
    </dsp:sp>
    <dsp:sp modelId="{B2FC398E-8027-4410-9959-CDF89A3AFD57}">
      <dsp:nvSpPr>
        <dsp:cNvPr id="0" name=""/>
        <dsp:cNvSpPr/>
      </dsp:nvSpPr>
      <dsp:spPr>
        <a:xfrm>
          <a:off x="5123789" y="1518033"/>
          <a:ext cx="2422956" cy="1211478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500" kern="1200" dirty="0" smtClean="0">
              <a:latin typeface="Aharoni" panose="02010803020104030203" pitchFamily="2" charset="-79"/>
              <a:cs typeface="Aharoni" panose="02010803020104030203" pitchFamily="2" charset="-79"/>
            </a:rPr>
            <a:t>Biotecnologie Grigie</a:t>
          </a:r>
          <a:endParaRPr lang="it-IT" sz="2500" kern="1200" dirty="0"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5182928" y="1577172"/>
        <a:ext cx="2304678" cy="1093200"/>
      </dsp:txXfrm>
    </dsp:sp>
    <dsp:sp modelId="{BB00944B-73EF-4115-81CB-46E9BCF931AD}">
      <dsp:nvSpPr>
        <dsp:cNvPr id="0" name=""/>
        <dsp:cNvSpPr/>
      </dsp:nvSpPr>
      <dsp:spPr>
        <a:xfrm>
          <a:off x="4752525" y="3744427"/>
          <a:ext cx="2422956" cy="1211478"/>
        </a:xfrm>
        <a:prstGeom prst="roundRect">
          <a:avLst/>
        </a:prstGeom>
        <a:solidFill>
          <a:srgbClr val="00B05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500" kern="1200" dirty="0" smtClean="0">
              <a:latin typeface="Aharoni" panose="02010803020104030203" pitchFamily="2" charset="-79"/>
              <a:cs typeface="Aharoni" panose="02010803020104030203" pitchFamily="2" charset="-79"/>
            </a:rPr>
            <a:t>Biotecnologie Verdi</a:t>
          </a:r>
          <a:endParaRPr lang="it-IT" sz="2500" kern="1200" dirty="0"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4811664" y="3803566"/>
        <a:ext cx="2304678" cy="1093200"/>
      </dsp:txXfrm>
    </dsp:sp>
    <dsp:sp modelId="{D10C8B13-7E22-45A1-BB8C-4C4403957D45}">
      <dsp:nvSpPr>
        <dsp:cNvPr id="0" name=""/>
        <dsp:cNvSpPr/>
      </dsp:nvSpPr>
      <dsp:spPr>
        <a:xfrm>
          <a:off x="1368149" y="3744420"/>
          <a:ext cx="2422956" cy="1211478"/>
        </a:xfrm>
        <a:prstGeom prst="roundRect">
          <a:avLst/>
        </a:prstGeom>
        <a:solidFill>
          <a:srgbClr val="FF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500" kern="1200" dirty="0" smtClean="0">
              <a:latin typeface="Aharoni" panose="02010803020104030203" pitchFamily="2" charset="-79"/>
              <a:cs typeface="Aharoni" panose="02010803020104030203" pitchFamily="2" charset="-79"/>
            </a:rPr>
            <a:t>Biotecnologie Rosse</a:t>
          </a:r>
          <a:endParaRPr lang="it-IT" sz="2500" kern="1200" dirty="0"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1427288" y="3803559"/>
        <a:ext cx="2304678" cy="1093200"/>
      </dsp:txXfrm>
    </dsp:sp>
    <dsp:sp modelId="{A5A413BA-565A-4ACC-98E6-F0E3277A6254}">
      <dsp:nvSpPr>
        <dsp:cNvPr id="0" name=""/>
        <dsp:cNvSpPr/>
      </dsp:nvSpPr>
      <dsp:spPr>
        <a:xfrm>
          <a:off x="950197" y="1518033"/>
          <a:ext cx="2422956" cy="1211478"/>
        </a:xfrm>
        <a:prstGeom prst="roundRect">
          <a:avLst/>
        </a:prstGeom>
        <a:solidFill>
          <a:schemeClr val="tx1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500" kern="1200" dirty="0" smtClean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rPr>
            <a:t>Biotecnologie Bianche</a:t>
          </a:r>
          <a:endParaRPr lang="it-IT" sz="2500" kern="1200" dirty="0">
            <a:solidFill>
              <a:schemeClr val="bg1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1009336" y="1577172"/>
        <a:ext cx="2304678" cy="10932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274479-FF3C-415B-90A0-953A5DEC7E18}">
      <dsp:nvSpPr>
        <dsp:cNvPr id="0" name=""/>
        <dsp:cNvSpPr/>
      </dsp:nvSpPr>
      <dsp:spPr>
        <a:xfrm>
          <a:off x="587314" y="51133"/>
          <a:ext cx="2212821" cy="3319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8580" rIns="68580" bIns="0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rPr>
            <a:t>Colture Cellulari</a:t>
          </a:r>
          <a:endParaRPr lang="it-IT" sz="1800" kern="1200" dirty="0">
            <a:solidFill>
              <a:srgbClr val="FF0000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587314" y="51133"/>
        <a:ext cx="2212821" cy="331923"/>
      </dsp:txXfrm>
    </dsp:sp>
    <dsp:sp modelId="{394C3C6F-C6F4-4022-8CFC-BF59579D8193}">
      <dsp:nvSpPr>
        <dsp:cNvPr id="0" name=""/>
        <dsp:cNvSpPr/>
      </dsp:nvSpPr>
      <dsp:spPr>
        <a:xfrm>
          <a:off x="576072" y="432050"/>
          <a:ext cx="2212821" cy="221282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09C5A-0A31-4A28-8F9B-21CABFBF27B4}">
      <dsp:nvSpPr>
        <dsp:cNvPr id="0" name=""/>
        <dsp:cNvSpPr/>
      </dsp:nvSpPr>
      <dsp:spPr>
        <a:xfrm>
          <a:off x="3034049" y="51133"/>
          <a:ext cx="2212821" cy="3319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8580" rIns="68580" bIns="0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rPr>
            <a:t>DNA Ricombinante</a:t>
          </a:r>
          <a:endParaRPr lang="it-IT" sz="1800" kern="1200" dirty="0">
            <a:solidFill>
              <a:srgbClr val="00B050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3034049" y="51133"/>
        <a:ext cx="2212821" cy="331923"/>
      </dsp:txXfrm>
    </dsp:sp>
    <dsp:sp modelId="{004D7171-BE8D-4A43-A462-A5A31F8CFB6E}">
      <dsp:nvSpPr>
        <dsp:cNvPr id="0" name=""/>
        <dsp:cNvSpPr/>
      </dsp:nvSpPr>
      <dsp:spPr>
        <a:xfrm>
          <a:off x="3034049" y="448845"/>
          <a:ext cx="2212821" cy="221282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8DD1D4-1E29-4D4D-95AD-E1B0511038C4}">
      <dsp:nvSpPr>
        <dsp:cNvPr id="0" name=""/>
        <dsp:cNvSpPr/>
      </dsp:nvSpPr>
      <dsp:spPr>
        <a:xfrm>
          <a:off x="5480784" y="51133"/>
          <a:ext cx="2212821" cy="3319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57150" rIns="57150" bIns="0" numCol="1" spcCol="1270" anchor="b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smtClean="0">
              <a:solidFill>
                <a:srgbClr val="7030A0"/>
              </a:solidFill>
              <a:latin typeface="Aharoni" panose="02010803020104030203" pitchFamily="2" charset="-79"/>
              <a:cs typeface="Aharoni" panose="02010803020104030203" pitchFamily="2" charset="-79"/>
            </a:rPr>
            <a:t>Clonaggio e Clonazione</a:t>
          </a:r>
          <a:endParaRPr lang="it-IT" sz="1500" kern="1200" dirty="0">
            <a:solidFill>
              <a:srgbClr val="7030A0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5480784" y="51133"/>
        <a:ext cx="2212821" cy="331923"/>
      </dsp:txXfrm>
    </dsp:sp>
    <dsp:sp modelId="{091EA041-98E2-4FEB-8F79-C91D0CC991D9}">
      <dsp:nvSpPr>
        <dsp:cNvPr id="0" name=""/>
        <dsp:cNvSpPr/>
      </dsp:nvSpPr>
      <dsp:spPr>
        <a:xfrm>
          <a:off x="5480784" y="448845"/>
          <a:ext cx="2212821" cy="221282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C63A54-8B38-498A-91CC-719977E69214}">
      <dsp:nvSpPr>
        <dsp:cNvPr id="0" name=""/>
        <dsp:cNvSpPr/>
      </dsp:nvSpPr>
      <dsp:spPr>
        <a:xfrm>
          <a:off x="1810681" y="2882949"/>
          <a:ext cx="2212821" cy="3319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6200" rIns="76200" bIns="0" numCol="1" spcCol="1270" anchor="b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 err="1" smtClean="0">
              <a:solidFill>
                <a:srgbClr val="07B9B5"/>
              </a:solidFill>
              <a:latin typeface="Aharoni" panose="02010803020104030203" pitchFamily="2" charset="-79"/>
              <a:cs typeface="Aharoni" panose="02010803020104030203" pitchFamily="2" charset="-79"/>
            </a:rPr>
            <a:t>Microarray</a:t>
          </a:r>
          <a:endParaRPr lang="it-IT" sz="2000" kern="1200" dirty="0">
            <a:solidFill>
              <a:srgbClr val="07B9B5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1810681" y="2882949"/>
        <a:ext cx="2212821" cy="331923"/>
      </dsp:txXfrm>
    </dsp:sp>
    <dsp:sp modelId="{648D5735-B722-402F-9C01-DA83777AB19E}">
      <dsp:nvSpPr>
        <dsp:cNvPr id="0" name=""/>
        <dsp:cNvSpPr/>
      </dsp:nvSpPr>
      <dsp:spPr>
        <a:xfrm>
          <a:off x="1810681" y="3280660"/>
          <a:ext cx="2212821" cy="2212821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541DAE-057F-45DA-931D-633B1DD66867}">
      <dsp:nvSpPr>
        <dsp:cNvPr id="0" name=""/>
        <dsp:cNvSpPr/>
      </dsp:nvSpPr>
      <dsp:spPr>
        <a:xfrm>
          <a:off x="4248476" y="2880320"/>
          <a:ext cx="2212821" cy="3319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0960" rIns="60960" bIns="0" numCol="1" spcCol="1270" anchor="b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smtClean="0">
              <a:solidFill>
                <a:srgbClr val="ED4579"/>
              </a:solidFill>
              <a:latin typeface="Aharoni" panose="02010803020104030203" pitchFamily="2" charset="-79"/>
              <a:cs typeface="Aharoni" panose="02010803020104030203" pitchFamily="2" charset="-79"/>
            </a:rPr>
            <a:t>Tecnologia </a:t>
          </a:r>
          <a:r>
            <a:rPr lang="it-IT" sz="1600" kern="1200" dirty="0" err="1" smtClean="0">
              <a:solidFill>
                <a:srgbClr val="ED4579"/>
              </a:solidFill>
              <a:latin typeface="Aharoni" panose="02010803020104030203" pitchFamily="2" charset="-79"/>
              <a:cs typeface="Aharoni" panose="02010803020104030203" pitchFamily="2" charset="-79"/>
            </a:rPr>
            <a:t>Antisenso</a:t>
          </a:r>
          <a:endParaRPr lang="it-IT" sz="1600" kern="1200" dirty="0">
            <a:solidFill>
              <a:srgbClr val="ED4579"/>
            </a:solidFill>
            <a:latin typeface="Aharoni" panose="02010803020104030203" pitchFamily="2" charset="-79"/>
            <a:cs typeface="Aharoni" panose="02010803020104030203" pitchFamily="2" charset="-79"/>
          </a:endParaRPr>
        </a:p>
      </dsp:txBody>
      <dsp:txXfrm>
        <a:off x="4248476" y="2880320"/>
        <a:ext cx="2212821" cy="331923"/>
      </dsp:txXfrm>
    </dsp:sp>
    <dsp:sp modelId="{A350F33E-B2F8-4EB3-AA2E-CF0D3887071A}">
      <dsp:nvSpPr>
        <dsp:cNvPr id="0" name=""/>
        <dsp:cNvSpPr/>
      </dsp:nvSpPr>
      <dsp:spPr>
        <a:xfrm>
          <a:off x="4248476" y="3312370"/>
          <a:ext cx="2212821" cy="2212821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F4437-57C6-4B68-93DF-420DAD450808}" type="datetimeFigureOut">
              <a:rPr lang="it-IT" smtClean="0"/>
              <a:pPr/>
              <a:t>27/05/2015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84E34-492B-46CD-B8D0-D9A93EFD620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F4437-57C6-4B68-93DF-420DAD450808}" type="datetimeFigureOut">
              <a:rPr lang="it-IT" smtClean="0"/>
              <a:pPr/>
              <a:t>27/05/2015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84E34-492B-46CD-B8D0-D9A93EFD620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F4437-57C6-4B68-93DF-420DAD450808}" type="datetimeFigureOut">
              <a:rPr lang="it-IT" smtClean="0"/>
              <a:pPr/>
              <a:t>27/05/2015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84E34-492B-46CD-B8D0-D9A93EFD620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F4437-57C6-4B68-93DF-420DAD450808}" type="datetimeFigureOut">
              <a:rPr lang="it-IT" smtClean="0"/>
              <a:pPr/>
              <a:t>27/05/2015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84E34-492B-46CD-B8D0-D9A93EFD620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F4437-57C6-4B68-93DF-420DAD450808}" type="datetimeFigureOut">
              <a:rPr lang="it-IT" smtClean="0"/>
              <a:pPr/>
              <a:t>27/05/2015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84E34-492B-46CD-B8D0-D9A93EFD620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F4437-57C6-4B68-93DF-420DAD450808}" type="datetimeFigureOut">
              <a:rPr lang="it-IT" smtClean="0"/>
              <a:pPr/>
              <a:t>27/05/2015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84E34-492B-46CD-B8D0-D9A93EFD6208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F4437-57C6-4B68-93DF-420DAD450808}" type="datetimeFigureOut">
              <a:rPr lang="it-IT" smtClean="0"/>
              <a:pPr/>
              <a:t>27/05/2015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84E34-492B-46CD-B8D0-D9A93EFD620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F4437-57C6-4B68-93DF-420DAD450808}" type="datetimeFigureOut">
              <a:rPr lang="it-IT" smtClean="0"/>
              <a:pPr/>
              <a:t>27/05/2015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84E34-492B-46CD-B8D0-D9A93EFD620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F4437-57C6-4B68-93DF-420DAD450808}" type="datetimeFigureOut">
              <a:rPr lang="it-IT" smtClean="0"/>
              <a:pPr/>
              <a:t>27/05/2015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84E34-492B-46CD-B8D0-D9A93EFD620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F4437-57C6-4B68-93DF-420DAD450808}" type="datetimeFigureOut">
              <a:rPr lang="it-IT" smtClean="0"/>
              <a:pPr/>
              <a:t>27/05/2015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2484E34-492B-46CD-B8D0-D9A93EFD620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F4437-57C6-4B68-93DF-420DAD450808}" type="datetimeFigureOut">
              <a:rPr lang="it-IT" smtClean="0"/>
              <a:pPr/>
              <a:t>27/05/2015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84E34-492B-46CD-B8D0-D9A93EFD620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7AF4437-57C6-4B68-93DF-420DAD450808}" type="datetimeFigureOut">
              <a:rPr lang="it-IT" smtClean="0"/>
              <a:pPr/>
              <a:t>27/05/2015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D2484E34-492B-46CD-B8D0-D9A93EFD6208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it-IT" sz="7200" b="1" cap="none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Le Biotecnologie</a:t>
            </a:r>
            <a:endParaRPr lang="it-IT" sz="7200" b="1" cap="none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Dal neolitico al </a:t>
            </a:r>
            <a:r>
              <a:rPr lang="it-IT" dirty="0" err="1" smtClean="0"/>
              <a:t>Xxi</a:t>
            </a:r>
            <a:r>
              <a:rPr lang="it-IT" dirty="0" smtClean="0"/>
              <a:t> secolo.</a:t>
            </a:r>
            <a:endParaRPr lang="it-IT" dirty="0"/>
          </a:p>
        </p:txBody>
      </p:sp>
      <p:pic>
        <p:nvPicPr>
          <p:cNvPr id="12290" name="Picture 2" descr="http://caratteriliberi.eu/wp-content/uploads/2014/10/biotec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994" y="1844824"/>
            <a:ext cx="2961563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995936" y="4653136"/>
            <a:ext cx="501262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chemeClr val="accent2"/>
                </a:solidFill>
                <a:latin typeface="Aharoni" pitchFamily="2" charset="-79"/>
                <a:cs typeface="Aharoni" pitchFamily="2" charset="-79"/>
              </a:rPr>
              <a:t>Liceo Classico A. Gatto</a:t>
            </a:r>
          </a:p>
          <a:p>
            <a:pPr algn="ctr"/>
            <a:r>
              <a:rPr lang="it-IT" sz="2000" dirty="0" smtClean="0">
                <a:solidFill>
                  <a:schemeClr val="accent2"/>
                </a:solidFill>
                <a:latin typeface="Aharoni" pitchFamily="2" charset="-79"/>
                <a:cs typeface="Aharoni" pitchFamily="2" charset="-79"/>
              </a:rPr>
              <a:t>Anno Scolastico 2014 / 2015</a:t>
            </a:r>
          </a:p>
          <a:p>
            <a:pPr algn="r"/>
            <a:r>
              <a:rPr lang="it-IT" dirty="0" smtClean="0"/>
              <a:t>Maddalena </a:t>
            </a:r>
            <a:r>
              <a:rPr lang="it-IT" dirty="0" err="1" smtClean="0"/>
              <a:t>Benivento</a:t>
            </a:r>
            <a:endParaRPr lang="it-IT" dirty="0" smtClean="0"/>
          </a:p>
          <a:p>
            <a:pPr algn="r"/>
            <a:r>
              <a:rPr lang="it-IT" dirty="0" smtClean="0"/>
              <a:t>Alberto Pepe</a:t>
            </a:r>
          </a:p>
          <a:p>
            <a:pPr algn="r"/>
            <a:r>
              <a:rPr lang="it-IT" dirty="0" smtClean="0"/>
              <a:t>Benedetta </a:t>
            </a:r>
            <a:r>
              <a:rPr lang="it-IT" dirty="0" err="1" smtClean="0"/>
              <a:t>Puca</a:t>
            </a:r>
            <a:endParaRPr lang="it-IT" dirty="0" smtClean="0"/>
          </a:p>
          <a:p>
            <a:pPr algn="r"/>
            <a:r>
              <a:rPr lang="it-IT" dirty="0" smtClean="0"/>
              <a:t>Camilla Vitagliano</a:t>
            </a:r>
          </a:p>
          <a:p>
            <a:pPr algn="r"/>
            <a:r>
              <a:rPr lang="it-IT" dirty="0" smtClean="0"/>
              <a:t>Adua Volpe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3951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5400" b="1" cap="none" dirty="0" smtClean="0">
                <a:ln w="18000">
                  <a:solidFill>
                    <a:srgbClr val="00B05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DNA ricombinante</a:t>
            </a:r>
            <a:endParaRPr lang="it-IT" sz="5400" dirty="0">
              <a:ln w="18000">
                <a:solidFill>
                  <a:srgbClr val="00B050"/>
                </a:solidFill>
                <a:prstDash val="solid"/>
                <a:miter lim="800000"/>
              </a:ln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Il </a:t>
            </a:r>
            <a:r>
              <a:rPr lang="it-IT" sz="2400" dirty="0" smtClean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DNA </a:t>
            </a:r>
            <a:r>
              <a:rPr lang="it-IT" sz="2400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ricombinante 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permette di tagliare piccole sequenze di DNA per trasferirle in genomi di altre cellule.</a:t>
            </a:r>
          </a:p>
          <a:p>
            <a:pPr algn="just"/>
            <a:endParaRPr lang="it-IT" sz="24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just"/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Fondamentale </a:t>
            </a:r>
            <a:r>
              <a:rPr lang="it-IT" sz="2400" dirty="0" err="1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e’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stata la scoperta del «</a:t>
            </a:r>
            <a:r>
              <a:rPr lang="it-IT" sz="2400" dirty="0" smtClean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modello a doppia elica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» nel 1953 (Watson e Crick).</a:t>
            </a:r>
            <a:endParaRPr lang="it-IT" sz="24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146" name="Picture 2" descr="http://dataphys.org/list/wp-content/uploads/2014/12/Watson-Crick-DNA-mode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28" y="3565872"/>
            <a:ext cx="3744416" cy="3266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upload.wikimedia.org/wikipedia/commons/f/f5/DNA_Overview_i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98026">
            <a:off x="5659118" y="2413427"/>
            <a:ext cx="2114283" cy="529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31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5400" b="1" cap="none" dirty="0">
                <a:ln w="18000">
                  <a:solidFill>
                    <a:srgbClr val="00B05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DNA ricombinante</a:t>
            </a:r>
            <a:endParaRPr lang="it-IT" sz="5400" dirty="0">
              <a:ln w="18000">
                <a:solidFill>
                  <a:srgbClr val="00B050"/>
                </a:solidFill>
                <a:prstDash val="solid"/>
                <a:miter lim="800000"/>
              </a:ln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7584" y="980728"/>
            <a:ext cx="7520940" cy="3579849"/>
          </a:xfrm>
        </p:spPr>
        <p:txBody>
          <a:bodyPr>
            <a:noAutofit/>
          </a:bodyPr>
          <a:lstStyle/>
          <a:p>
            <a:pPr algn="just"/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Nel 1960 si scopre un enzima capace di tagliare il DNA: </a:t>
            </a:r>
            <a:r>
              <a:rPr lang="it-IT" sz="2400" dirty="0" err="1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e’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il primo passo verso le biotecnologie moderne.</a:t>
            </a:r>
          </a:p>
          <a:p>
            <a:pPr algn="just"/>
            <a:endParaRPr lang="it-IT" sz="2400" dirty="0" smtClean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just"/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Questo  tipo di enzimi (</a:t>
            </a:r>
            <a:r>
              <a:rPr lang="it-IT" sz="2400" dirty="0" smtClean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enzimi di restrizione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) agiscono solo su sequenze specifiche, spesso palindromiche.</a:t>
            </a:r>
          </a:p>
          <a:p>
            <a:pPr algn="just"/>
            <a:endParaRPr lang="it-IT" sz="2400" dirty="0" smtClean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just"/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Per poter tagliare un frammento di restrizione di DNA </a:t>
            </a:r>
            <a:r>
              <a:rPr lang="it-IT" sz="2400" dirty="0" err="1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e’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necessaria l’</a:t>
            </a:r>
            <a:r>
              <a:rPr lang="it-IT" sz="2400" dirty="0" smtClean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elettroforesi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27910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5400" b="1" cap="none" dirty="0">
                <a:ln w="18000">
                  <a:solidFill>
                    <a:srgbClr val="00B05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DNA ricombinante</a:t>
            </a:r>
            <a:endParaRPr lang="it-IT" sz="5400" dirty="0">
              <a:ln w="18000">
                <a:solidFill>
                  <a:srgbClr val="00B050"/>
                </a:solidFill>
                <a:prstDash val="solid"/>
                <a:miter lim="800000"/>
              </a:ln>
            </a:endParaRPr>
          </a:p>
        </p:txBody>
      </p:sp>
      <p:pic>
        <p:nvPicPr>
          <p:cNvPr id="4" name="Picture 2" descr="http://images.slideplayer.it/1/573319/slides/slide_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91142"/>
            <a:ext cx="4578353" cy="343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scq.ubc.ca/wp-content/endonuclease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531" y="931548"/>
            <a:ext cx="3875806" cy="218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upload.wikimedia.org/wikipedia/commons/e/e6/FISH_(technique)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67" y="1748162"/>
            <a:ext cx="4079207" cy="273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31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5400" b="1" cap="none" dirty="0">
                <a:ln w="18000">
                  <a:solidFill>
                    <a:srgbClr val="00B05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DNA ricombinante</a:t>
            </a:r>
            <a:endParaRPr lang="it-IT" sz="5400" dirty="0">
              <a:ln w="18000">
                <a:solidFill>
                  <a:srgbClr val="00B050"/>
                </a:solidFill>
                <a:prstDash val="solid"/>
                <a:miter lim="800000"/>
              </a:ln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7584" y="980728"/>
            <a:ext cx="7520940" cy="3579849"/>
          </a:xfrm>
        </p:spPr>
        <p:txBody>
          <a:bodyPr>
            <a:noAutofit/>
          </a:bodyPr>
          <a:lstStyle/>
          <a:p>
            <a:pPr algn="just"/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</a:t>
            </a:r>
            <a:r>
              <a:rPr lang="it-IT" sz="2400" dirty="0" smtClean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DNA ligasi 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unisce frammenti di DNA di diversa origine.</a:t>
            </a:r>
          </a:p>
          <a:p>
            <a:pPr algn="just"/>
            <a:endParaRPr lang="it-IT" sz="24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just"/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Grazie a delle «</a:t>
            </a:r>
            <a:r>
              <a:rPr lang="it-IT" sz="2400" dirty="0" smtClean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sonde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» (filamenti di DNA complementare) si individuano sequenze specifiche di basi.</a:t>
            </a:r>
          </a:p>
          <a:p>
            <a:pPr algn="just"/>
            <a:endParaRPr lang="it-IT" sz="24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just"/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 la «</a:t>
            </a:r>
            <a:r>
              <a:rPr lang="it-IT" sz="2400" dirty="0" smtClean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denaturazione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» si vincono i legami ad idrogeno, permettendo l’</a:t>
            </a:r>
            <a:r>
              <a:rPr lang="it-IT" sz="2400" dirty="0" smtClean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ibridazione 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dei filamenti.</a:t>
            </a:r>
          </a:p>
        </p:txBody>
      </p:sp>
    </p:spTree>
    <p:extLst>
      <p:ext uri="{BB962C8B-B14F-4D97-AF65-F5344CB8AC3E}">
        <p14:creationId xmlns:p14="http://schemas.microsoft.com/office/powerpoint/2010/main" val="120982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5400" b="1" cap="none" dirty="0">
                <a:ln w="18000">
                  <a:solidFill>
                    <a:srgbClr val="00B05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DNA ricombinante</a:t>
            </a:r>
            <a:endParaRPr lang="it-IT" sz="5400" dirty="0">
              <a:ln w="18000">
                <a:solidFill>
                  <a:srgbClr val="00B050"/>
                </a:solidFill>
                <a:prstDash val="solid"/>
                <a:miter lim="800000"/>
              </a:ln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Per analizzare campioni biologici con  piccolissime </a:t>
            </a:r>
            <a:r>
              <a:rPr lang="it-IT" sz="2400" dirty="0" err="1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quantita’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di DNA, si </a:t>
            </a:r>
            <a:r>
              <a:rPr lang="it-IT" sz="2400" dirty="0" smtClean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copia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artificialmente nel genoma di una cellula ospite (DNA polimerasi o stampo di RNA).</a:t>
            </a:r>
          </a:p>
          <a:p>
            <a:pPr algn="just"/>
            <a:endParaRPr lang="it-IT" sz="24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just"/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Nel 1980 viene ideata la </a:t>
            </a:r>
            <a:r>
              <a:rPr lang="it-IT" sz="2400" dirty="0" smtClean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PCR 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(reazione a catena della polimerasi): si sintetizzano milioni di copie di una stessa sequenza (</a:t>
            </a:r>
            <a:r>
              <a:rPr lang="it-IT" sz="2400" dirty="0" smtClean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amplificazione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del DNA).</a:t>
            </a:r>
          </a:p>
        </p:txBody>
      </p:sp>
      <p:sp>
        <p:nvSpPr>
          <p:cNvPr id="5" name="Freccia a sinistra 4">
            <a:hlinkClick r:id="rId2" action="ppaction://hlinksldjump"/>
          </p:cNvPr>
          <p:cNvSpPr/>
          <p:nvPr/>
        </p:nvSpPr>
        <p:spPr>
          <a:xfrm>
            <a:off x="7308304" y="5739287"/>
            <a:ext cx="1368152" cy="864096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098" name="Picture 2" descr="http://www2.units.it/darwin/img/spazio/spazio_fossili_shutterstock_924038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257092"/>
            <a:ext cx="3782783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21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5400" b="1" cap="none" dirty="0" smtClean="0">
                <a:ln w="18000">
                  <a:solidFill>
                    <a:srgbClr val="7030A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Clonaggio e Clonazione</a:t>
            </a:r>
            <a:endParaRPr lang="it-IT" sz="5400" dirty="0">
              <a:ln w="18000">
                <a:solidFill>
                  <a:srgbClr val="7030A0"/>
                </a:solidFill>
                <a:prstDash val="solid"/>
                <a:miter lim="800000"/>
              </a:ln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7584" y="980728"/>
            <a:ext cx="7520940" cy="3579849"/>
          </a:xfrm>
        </p:spPr>
        <p:txBody>
          <a:bodyPr>
            <a:noAutofit/>
          </a:bodyPr>
          <a:lstStyle/>
          <a:p>
            <a:pPr algn="just"/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Per </a:t>
            </a:r>
            <a:r>
              <a:rPr lang="it-IT" sz="2400" dirty="0" smtClean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clonaggio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si intende la  produzione di copie multiple di una  molecola. </a:t>
            </a:r>
          </a:p>
          <a:p>
            <a:pPr algn="just"/>
            <a:endParaRPr lang="it-IT" sz="24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just"/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 </a:t>
            </a:r>
            <a:r>
              <a:rPr lang="it-IT" sz="2400" dirty="0" smtClean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clonazione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e’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la produzione di organismi geneticamente identici a quelli di partenza.</a:t>
            </a:r>
          </a:p>
          <a:p>
            <a:pPr algn="just"/>
            <a:endParaRPr lang="it-IT" sz="24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just"/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Il clonaggio avviene con il trasferimento di un frammento di DNA in una cellula ospite  sfruttando il processo di replicazione grazie ad una molecola detta </a:t>
            </a:r>
            <a:r>
              <a:rPr lang="it-IT" sz="2400" dirty="0" smtClean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vettore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24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3891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5400" b="1" cap="none" dirty="0">
                <a:ln w="18000">
                  <a:solidFill>
                    <a:srgbClr val="7030A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Clonaggio e Clonazione</a:t>
            </a:r>
            <a:endParaRPr lang="it-IT" sz="5400" dirty="0">
              <a:ln w="18000">
                <a:solidFill>
                  <a:srgbClr val="7030A0"/>
                </a:solidFill>
                <a:prstDash val="solid"/>
                <a:miter lim="800000"/>
              </a:ln>
            </a:endParaRPr>
          </a:p>
        </p:txBody>
      </p:sp>
      <p:pic>
        <p:nvPicPr>
          <p:cNvPr id="5122" name="Picture 2" descr="http://images.treccani.it/enc/media/share/images/orig//system/galleries/NPT/VOL_3/IMMAGINI/clonazio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79843"/>
            <a:ext cx="3923414" cy="320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images.slideplayer.it/2/595945/slides/slide_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6" r="17504"/>
          <a:stretch/>
        </p:blipFill>
        <p:spPr bwMode="auto">
          <a:xfrm>
            <a:off x="251520" y="1340767"/>
            <a:ext cx="4032448" cy="494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alessioweb.altervista.org/clonaggio_file/image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447575"/>
            <a:ext cx="2088232" cy="233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83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5400" b="1" cap="none" dirty="0">
                <a:ln w="18000">
                  <a:solidFill>
                    <a:srgbClr val="7030A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Clonaggio e Clonazione</a:t>
            </a:r>
            <a:endParaRPr lang="it-IT" sz="5400" dirty="0">
              <a:ln w="18000">
                <a:solidFill>
                  <a:srgbClr val="7030A0"/>
                </a:solidFill>
                <a:prstDash val="solid"/>
                <a:miter lim="800000"/>
              </a:ln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Sono usati </a:t>
            </a:r>
            <a:r>
              <a:rPr lang="it-IT" sz="2400" dirty="0" err="1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piu’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vettori, ognuno specifico per la cellula ospite. Il più frequentemente usato </a:t>
            </a:r>
            <a:r>
              <a:rPr lang="it-IT" sz="2400" dirty="0" err="1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e’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il </a:t>
            </a:r>
            <a:r>
              <a:rPr lang="it-IT" sz="2400" dirty="0" smtClean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plasmide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  <a:p>
            <a:pPr algn="just"/>
            <a:endParaRPr lang="it-IT" sz="24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just"/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 cellule ospiti trasformate si individuano con </a:t>
            </a:r>
            <a:r>
              <a:rPr lang="it-IT" sz="2400" dirty="0" smtClean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geni marcatori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  <a:p>
            <a:pPr algn="just"/>
            <a:endParaRPr lang="it-IT" sz="24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just"/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 clonazione </a:t>
            </a:r>
            <a:r>
              <a:rPr lang="it-IT" sz="2400" dirty="0" err="1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e’</a:t>
            </a:r>
            <a:r>
              <a:rPr lang="it-IT" sz="24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 importante tema di </a:t>
            </a:r>
            <a:r>
              <a:rPr lang="it-IT" sz="2400" dirty="0" smtClean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bioetica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dirty="0" smtClean="0"/>
          </a:p>
          <a:p>
            <a:endParaRPr lang="it-IT" dirty="0" smtClean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Freccia a sinistra 3">
            <a:hlinkClick r:id="rId2" action="ppaction://hlinksldjump"/>
          </p:cNvPr>
          <p:cNvSpPr/>
          <p:nvPr/>
        </p:nvSpPr>
        <p:spPr>
          <a:xfrm>
            <a:off x="7308304" y="5739287"/>
            <a:ext cx="1368152" cy="864096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535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5400" b="1" cap="none" dirty="0" smtClean="0">
                <a:ln w="18000">
                  <a:solidFill>
                    <a:srgbClr val="07B9B5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La tecnologia </a:t>
            </a:r>
            <a:r>
              <a:rPr lang="it-IT" sz="5400" b="1" cap="none" dirty="0" err="1" smtClean="0">
                <a:ln w="18000">
                  <a:solidFill>
                    <a:srgbClr val="07B9B5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microarray</a:t>
            </a:r>
            <a:endParaRPr lang="it-IT" sz="5400" dirty="0">
              <a:ln w="18000">
                <a:solidFill>
                  <a:srgbClr val="07B9B5"/>
                </a:solidFill>
                <a:prstDash val="solid"/>
                <a:miter lim="800000"/>
              </a:ln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Permette l’analisi </a:t>
            </a:r>
            <a:r>
              <a:rPr lang="it-IT" sz="2400" dirty="0" smtClean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contemporanea 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 </a:t>
            </a:r>
            <a:r>
              <a:rPr lang="it-IT" sz="2400" dirty="0" err="1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piu’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campioni di DNA, RNA  o proteine.</a:t>
            </a:r>
          </a:p>
          <a:p>
            <a:pPr algn="just"/>
            <a:endParaRPr lang="it-IT" sz="24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just"/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Immobilizzando tratti di DNA, RNA o proteine su supporti di vetro si crea una matrice  (array) di molecole, detta </a:t>
            </a:r>
            <a:r>
              <a:rPr lang="it-IT" sz="2400" dirty="0" smtClean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chip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  <a:p>
            <a:endParaRPr lang="it-IT" dirty="0"/>
          </a:p>
        </p:txBody>
      </p:sp>
      <p:pic>
        <p:nvPicPr>
          <p:cNvPr id="7170" name="Picture 2" descr="http://cdn2.hubspot.net/hub/213437/file-963812507-jpg/images/microarra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20260"/>
            <a:ext cx="3960440" cy="3037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21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5400" b="1" cap="none" dirty="0">
                <a:ln w="18000">
                  <a:solidFill>
                    <a:srgbClr val="07B9B5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La tecnologia </a:t>
            </a:r>
            <a:r>
              <a:rPr lang="it-IT" sz="5400" b="1" cap="none" dirty="0" err="1">
                <a:ln w="18000">
                  <a:solidFill>
                    <a:srgbClr val="07B9B5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microarray</a:t>
            </a:r>
            <a:endParaRPr lang="it-IT" sz="5400" dirty="0">
              <a:ln w="18000">
                <a:solidFill>
                  <a:srgbClr val="07B9B5"/>
                </a:solidFill>
                <a:prstDash val="solid"/>
                <a:miter lim="800000"/>
              </a:ln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7584" y="1052736"/>
            <a:ext cx="7520940" cy="3579849"/>
          </a:xfrm>
        </p:spPr>
        <p:txBody>
          <a:bodyPr>
            <a:normAutofit lnSpcReduction="10000"/>
          </a:bodyPr>
          <a:lstStyle/>
          <a:p>
            <a:pPr algn="just"/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Il </a:t>
            </a:r>
            <a:r>
              <a:rPr lang="it-IT" sz="2400" dirty="0" err="1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microarray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di DNA si applica per identificare </a:t>
            </a:r>
            <a:r>
              <a:rPr lang="it-IT" sz="2400" dirty="0" smtClean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mutazioni genetiche 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causate da malattie.</a:t>
            </a:r>
          </a:p>
          <a:p>
            <a:pPr algn="just"/>
            <a:endParaRPr lang="it-IT" sz="24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just"/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 </a:t>
            </a:r>
            <a:r>
              <a:rPr lang="it-IT" sz="2400" dirty="0" smtClean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proteomica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serve per determinare </a:t>
            </a:r>
            <a:r>
              <a:rPr lang="it-IT" sz="2400" dirty="0" err="1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l’identita’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delle proteine espresse in un genoma.</a:t>
            </a:r>
          </a:p>
          <a:p>
            <a:pPr algn="just"/>
            <a:endParaRPr lang="it-IT" sz="24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just"/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 tecnologia </a:t>
            </a:r>
            <a:r>
              <a:rPr lang="it-IT" sz="2400" dirty="0" err="1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microarray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fa uso della </a:t>
            </a:r>
            <a:r>
              <a:rPr lang="it-IT" sz="2400" dirty="0" smtClean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bioinformatica 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per l’archiviazione e l’analisi di dati.</a:t>
            </a:r>
            <a:endParaRPr lang="it-IT" sz="24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Freccia a sinistra 4">
            <a:hlinkClick r:id="rId2" action="ppaction://hlinksldjump"/>
          </p:cNvPr>
          <p:cNvSpPr/>
          <p:nvPr/>
        </p:nvSpPr>
        <p:spPr>
          <a:xfrm>
            <a:off x="7308304" y="5739287"/>
            <a:ext cx="1368152" cy="864096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196" name="Picture 4" descr="http://www.dtoservizi.it/sito/biot/immagini/proteomi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149079"/>
            <a:ext cx="3456384" cy="26930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59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8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Cosa sono le biotecnologie?</a:t>
            </a:r>
            <a:endParaRPr lang="it-IT" sz="4800" b="1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800" b="0" dirty="0" smtClean="0">
                <a:solidFill>
                  <a:schemeClr val="accent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</a:t>
            </a:r>
            <a:r>
              <a:rPr lang="it-IT" sz="2800" b="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Per </a:t>
            </a:r>
            <a:r>
              <a:rPr lang="it-IT" sz="2800" b="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biotecnologie si intende </a:t>
            </a:r>
            <a:r>
              <a:rPr lang="it-IT" sz="2800" b="0" i="1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l'insieme delle tecniche </a:t>
            </a:r>
            <a:r>
              <a:rPr lang="it-IT" sz="2800" b="0" i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che utilizzano organismi </a:t>
            </a:r>
            <a:r>
              <a:rPr lang="it-IT" sz="2800" b="0" i="1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viventi per </a:t>
            </a:r>
            <a:r>
              <a:rPr lang="it-IT" sz="2800" b="0" i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 sviluppo di </a:t>
            </a:r>
            <a:r>
              <a:rPr lang="it-IT" sz="2800" b="0" i="1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prodotti </a:t>
            </a:r>
            <a:r>
              <a:rPr lang="it-IT" sz="2800" b="0" i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utili</a:t>
            </a:r>
            <a:r>
              <a:rPr lang="it-IT" sz="2800" b="0" i="1" dirty="0">
                <a:solidFill>
                  <a:schemeClr val="accent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  <a:p>
            <a:endParaRPr lang="it-IT" sz="2800" b="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immagini4"/>
          <p:cNvPicPr/>
          <p:nvPr/>
        </p:nvPicPr>
        <p:blipFill>
          <a:blip r:embed="rId2" cstate="print">
            <a:lum/>
            <a:alphaModFix/>
          </a:blip>
          <a:srcRect/>
          <a:stretch>
            <a:fillRect/>
          </a:stretch>
        </p:blipFill>
        <p:spPr>
          <a:xfrm>
            <a:off x="3491880" y="2852936"/>
            <a:ext cx="5112568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9869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5400" b="1" cap="none" dirty="0" smtClean="0">
                <a:ln w="18000">
                  <a:solidFill>
                    <a:srgbClr val="ED4579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La tecnologia </a:t>
            </a:r>
            <a:r>
              <a:rPr lang="it-IT" sz="5400" b="1" cap="none" dirty="0" err="1" smtClean="0">
                <a:ln w="18000">
                  <a:solidFill>
                    <a:srgbClr val="ED4579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antisenso</a:t>
            </a:r>
            <a:endParaRPr lang="it-IT" sz="5400" dirty="0">
              <a:ln w="18000">
                <a:solidFill>
                  <a:srgbClr val="ED4579"/>
                </a:solidFill>
                <a:prstDash val="solid"/>
                <a:miter lim="800000"/>
              </a:ln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 tecnologia </a:t>
            </a:r>
            <a:r>
              <a:rPr lang="it-IT" sz="2400" dirty="0" err="1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antisenso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it-IT" sz="2400" dirty="0" err="1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e’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usata per il </a:t>
            </a:r>
            <a:r>
              <a:rPr lang="it-IT" sz="2400" dirty="0" err="1" smtClean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silenziamento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di alcuni geni per evitare che esprimano le informazioni di cui sono portatori.</a:t>
            </a:r>
          </a:p>
          <a:p>
            <a:pPr algn="just"/>
            <a:endParaRPr lang="it-IT" sz="24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just"/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 basa sull’uso di </a:t>
            </a:r>
            <a:r>
              <a:rPr lang="it-IT" sz="2400" dirty="0" err="1" smtClean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oligonucleotidi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complementari all’ </a:t>
            </a:r>
            <a:r>
              <a:rPr lang="it-IT" sz="2400" dirty="0" err="1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mRNA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24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9218" name="Picture 2" descr="http://www.inbiochem.com/wp-content/uploads/2012/04/Pre-mRNA-1ysv1.png-tubes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561723"/>
            <a:ext cx="2160240" cy="32150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e-precis.it/images/n1/oligonucleotide_antisens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522" y="3250293"/>
            <a:ext cx="2904716" cy="352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63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5400" b="1" cap="none" dirty="0">
                <a:ln w="18000">
                  <a:solidFill>
                    <a:srgbClr val="ED4579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La tecnologia </a:t>
            </a:r>
            <a:r>
              <a:rPr lang="it-IT" sz="5400" b="1" cap="none" dirty="0" err="1">
                <a:ln w="18000">
                  <a:solidFill>
                    <a:srgbClr val="ED4579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antisenso</a:t>
            </a:r>
            <a:endParaRPr lang="it-IT" sz="5400" dirty="0">
              <a:ln w="18000">
                <a:solidFill>
                  <a:srgbClr val="ED4579"/>
                </a:solidFill>
                <a:prstDash val="solid"/>
                <a:miter lim="800000"/>
              </a:ln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Sulla tecnologia </a:t>
            </a:r>
            <a:r>
              <a:rPr lang="it-IT" sz="2400" dirty="0" err="1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antisenso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si basa il processo dell’interferenza dell’RNA (</a:t>
            </a:r>
            <a:r>
              <a:rPr lang="it-IT" sz="2400" dirty="0" err="1" smtClean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RNAi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)</a:t>
            </a:r>
          </a:p>
          <a:p>
            <a:pPr algn="just"/>
            <a:endParaRPr lang="it-IT" sz="24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just"/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E’ un processo naturale  delle cellule con scopo di regolazione. Gli </a:t>
            </a:r>
            <a:r>
              <a:rPr lang="it-IT" sz="2400" dirty="0" err="1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oligonucleotidi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ottenuti sono detti </a:t>
            </a:r>
            <a:r>
              <a:rPr lang="it-IT" sz="2400" dirty="0" err="1" smtClean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siRNA</a:t>
            </a:r>
            <a:r>
              <a:rPr lang="it-IT" sz="24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(small </a:t>
            </a:r>
            <a:r>
              <a:rPr lang="it-IT" sz="2400" dirty="0" err="1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interfering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RNA).</a:t>
            </a:r>
          </a:p>
          <a:p>
            <a:pPr algn="just"/>
            <a:endParaRPr lang="it-IT" sz="24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just"/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 </a:t>
            </a:r>
            <a:r>
              <a:rPr lang="it-IT" sz="2400" dirty="0" err="1" smtClean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microRNA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sono </a:t>
            </a:r>
            <a:r>
              <a:rPr lang="it-IT" sz="2400" dirty="0" err="1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oligonucleotidi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di dimensioni ridotte (20 nucleotidi).</a:t>
            </a:r>
            <a:endParaRPr lang="it-IT" sz="24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266" name="Picture 2" descr="http://upload.wikimedia.org/wikipedia/commons/thumb/b/b1/MicroRNA-34_precursor_structure.svg/2000px-MicroRNA-34_precursor_structure.sv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3"/>
          <a:stretch/>
        </p:blipFill>
        <p:spPr bwMode="auto">
          <a:xfrm rot="16200000">
            <a:off x="4070207" y="1646205"/>
            <a:ext cx="1769666" cy="835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21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5400" b="1" cap="none" dirty="0">
                <a:ln w="18000">
                  <a:solidFill>
                    <a:srgbClr val="ED4579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La tecnologia </a:t>
            </a:r>
            <a:r>
              <a:rPr lang="it-IT" sz="5400" b="1" cap="none" dirty="0" err="1">
                <a:ln w="18000">
                  <a:solidFill>
                    <a:srgbClr val="ED4579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antisenso</a:t>
            </a:r>
            <a:endParaRPr lang="it-IT" sz="5400" dirty="0">
              <a:ln w="18000">
                <a:solidFill>
                  <a:srgbClr val="ED4579"/>
                </a:solidFill>
                <a:prstDash val="solid"/>
                <a:miter lim="800000"/>
              </a:ln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 </a:t>
            </a:r>
            <a:r>
              <a:rPr lang="it-IT" sz="2400" dirty="0" err="1" smtClean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ribozimi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sono molecole di RNA che possiede </a:t>
            </a:r>
            <a:r>
              <a:rPr lang="it-IT" sz="2400" dirty="0" err="1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attivita’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catalitica.</a:t>
            </a:r>
          </a:p>
          <a:p>
            <a:pPr algn="just"/>
            <a:endParaRPr lang="it-IT" sz="24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just"/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Come il </a:t>
            </a:r>
            <a:r>
              <a:rPr lang="it-IT" sz="2400" dirty="0" err="1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siRNA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e l’</a:t>
            </a:r>
            <a:r>
              <a:rPr lang="it-IT" sz="2400" dirty="0" err="1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miRNA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regolano l’espressione genica.</a:t>
            </a:r>
          </a:p>
          <a:p>
            <a:pPr algn="just"/>
            <a:endParaRPr lang="it-IT" sz="24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just"/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Il </a:t>
            </a:r>
            <a:r>
              <a:rPr lang="it-IT" sz="2400" dirty="0" err="1" smtClean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riboswitch</a:t>
            </a:r>
            <a:r>
              <a:rPr lang="it-IT" altLang="it-IT" sz="24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it-IT" altLang="it-IT" sz="2400" dirty="0" err="1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e’</a:t>
            </a:r>
            <a:r>
              <a:rPr lang="it-IT" alt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it-IT" altLang="it-IT" sz="24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una </a:t>
            </a:r>
            <a:r>
              <a:rPr lang="it-IT" alt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sequenza</a:t>
            </a:r>
            <a:r>
              <a:rPr lang="it-IT" altLang="it-IT" sz="2400" u="sng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it-IT" altLang="it-IT" sz="2400" dirty="0" err="1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oligoneuclotidica</a:t>
            </a:r>
            <a:r>
              <a:rPr lang="it-IT" alt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presente nell’</a:t>
            </a:r>
            <a:r>
              <a:rPr lang="it-IT" altLang="it-IT" sz="2400" dirty="0" err="1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mRNA</a:t>
            </a:r>
            <a:r>
              <a:rPr lang="it-IT" alt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capace di inibirne la trascrizione.</a:t>
            </a:r>
            <a:endParaRPr lang="it-IT" sz="24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Freccia a sinistra 3">
            <a:hlinkClick r:id="rId2" action="ppaction://hlinksldjump"/>
          </p:cNvPr>
          <p:cNvSpPr/>
          <p:nvPr/>
        </p:nvSpPr>
        <p:spPr>
          <a:xfrm>
            <a:off x="7308304" y="5739287"/>
            <a:ext cx="1368152" cy="864096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42" name="Picture 2" descr="http://www.anisn.it/matita_ipertesti/evoluzione2009/images/RIBOZIM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246" y="4327776"/>
            <a:ext cx="1982026" cy="246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upload.wikimedia.org/wikipedia/commons/f/fb/SAM_riboswitch_pdb-2gi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549280"/>
            <a:ext cx="2880320" cy="2240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95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800" b="1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Cosa sono le biotecnologie?</a:t>
            </a:r>
          </a:p>
        </p:txBody>
      </p:sp>
      <p:graphicFrame>
        <p:nvGraphicFramePr>
          <p:cNvPr id="5" name="Segnaposto contenut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6906044"/>
              </p:ext>
            </p:extLst>
          </p:nvPr>
        </p:nvGraphicFramePr>
        <p:xfrm>
          <a:off x="467544" y="1124744"/>
          <a:ext cx="8496944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utoShape 2" descr="http://dreamatico.com/data_images/sea/sea-8.jpg"/>
          <p:cNvSpPr>
            <a:spLocks noChangeAspect="1" noChangeArrowheads="1"/>
          </p:cNvSpPr>
          <p:nvPr/>
        </p:nvSpPr>
        <p:spPr bwMode="auto">
          <a:xfrm>
            <a:off x="155575" y="-2743200"/>
            <a:ext cx="9153525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" name="AutoShape 4" descr="http://dreamatico.com/data_images/sea/sea-8.jpg"/>
          <p:cNvSpPr>
            <a:spLocks noChangeAspect="1" noChangeArrowheads="1"/>
          </p:cNvSpPr>
          <p:nvPr/>
        </p:nvSpPr>
        <p:spPr bwMode="auto">
          <a:xfrm>
            <a:off x="307975" y="-2590800"/>
            <a:ext cx="9153525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AutoShape 6" descr="http://dreamatico.com/data_images/sea/sea-8.jpg"/>
          <p:cNvSpPr>
            <a:spLocks noChangeAspect="1" noChangeArrowheads="1"/>
          </p:cNvSpPr>
          <p:nvPr/>
        </p:nvSpPr>
        <p:spPr bwMode="auto">
          <a:xfrm>
            <a:off x="460375" y="-2438400"/>
            <a:ext cx="9153525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AutoShape 8" descr="http://dreamatico.com/data_images/sea/sea-8.jpg"/>
          <p:cNvSpPr>
            <a:spLocks noChangeAspect="1" noChangeArrowheads="1"/>
          </p:cNvSpPr>
          <p:nvPr/>
        </p:nvSpPr>
        <p:spPr bwMode="auto">
          <a:xfrm>
            <a:off x="612775" y="-2286000"/>
            <a:ext cx="9153525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AutoShape 10" descr="http://dreamatico.com/data_images/sea/sea-8.jpg"/>
          <p:cNvSpPr>
            <a:spLocks noChangeAspect="1" noChangeArrowheads="1"/>
          </p:cNvSpPr>
          <p:nvPr/>
        </p:nvSpPr>
        <p:spPr bwMode="auto">
          <a:xfrm>
            <a:off x="765175" y="-2133600"/>
            <a:ext cx="9153525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AutoShape 12" descr="http://dreamatico.com/data_images/sea/sea-8.jpg"/>
          <p:cNvSpPr>
            <a:spLocks noChangeAspect="1" noChangeArrowheads="1"/>
          </p:cNvSpPr>
          <p:nvPr/>
        </p:nvSpPr>
        <p:spPr bwMode="auto">
          <a:xfrm>
            <a:off x="917575" y="-1981200"/>
            <a:ext cx="9153525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2" name="AutoShape 14" descr="http://dreamatico.com/data_images/sea/sea-8.jpg"/>
          <p:cNvSpPr>
            <a:spLocks noChangeAspect="1" noChangeArrowheads="1"/>
          </p:cNvSpPr>
          <p:nvPr/>
        </p:nvSpPr>
        <p:spPr bwMode="auto">
          <a:xfrm>
            <a:off x="1069975" y="-1828800"/>
            <a:ext cx="9153525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5" name="AutoShape 20" descr="http://dreamatico.com/data_images/sea/sea-8.jpg"/>
          <p:cNvSpPr>
            <a:spLocks noChangeAspect="1" noChangeArrowheads="1"/>
          </p:cNvSpPr>
          <p:nvPr/>
        </p:nvSpPr>
        <p:spPr bwMode="auto">
          <a:xfrm>
            <a:off x="1222375" y="-1676400"/>
            <a:ext cx="9153525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580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800" b="1" cap="none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Cosa sono le biotecnologie?</a:t>
            </a:r>
            <a:endParaRPr lang="it-IT" sz="4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800" b="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   La </a:t>
            </a:r>
            <a:r>
              <a:rPr lang="it-IT" sz="2800" b="0" dirty="0" smtClean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Rivoluzione Biotecnologica </a:t>
            </a:r>
            <a:r>
              <a:rPr lang="it-IT" sz="2800" b="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 inizio molto tempo prima del XX secolo.</a:t>
            </a:r>
          </a:p>
          <a:p>
            <a:endParaRPr lang="it-IT" sz="2800" b="0" dirty="0" smtClean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it-IT" sz="2800" b="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28" name="Picture 4" descr="http://i61.tinypic.com/y06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43518"/>
            <a:ext cx="5400600" cy="3520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teosinte.wisc.edu/Images_to_download/Beadle_maize&amp;teosin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788" y="2043725"/>
            <a:ext cx="2070234" cy="26094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7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4000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Le tecniche delle Biotecnologie</a:t>
            </a:r>
            <a:endParaRPr lang="it-IT" sz="4000" dirty="0"/>
          </a:p>
        </p:txBody>
      </p:sp>
      <p:graphicFrame>
        <p:nvGraphicFramePr>
          <p:cNvPr id="8" name="Segnaposto contenut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2501512"/>
              </p:ext>
            </p:extLst>
          </p:nvPr>
        </p:nvGraphicFramePr>
        <p:xfrm>
          <a:off x="467544" y="1124744"/>
          <a:ext cx="8280920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084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5400" b="1" cap="none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Colture Cellulari</a:t>
            </a:r>
            <a:endParaRPr lang="it-IT" sz="5400" b="1" cap="none" dirty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8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E’ la tecnologia </a:t>
            </a:r>
            <a:r>
              <a:rPr lang="it-IT" sz="2800" dirty="0" err="1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piu’</a:t>
            </a:r>
            <a:r>
              <a:rPr lang="it-IT" sz="28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prossima alle biotecnologie tradizionali.</a:t>
            </a:r>
          </a:p>
          <a:p>
            <a:endParaRPr lang="it-IT" sz="28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it-IT" sz="28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Ne esistono </a:t>
            </a:r>
            <a:r>
              <a:rPr lang="it-IT" sz="2800" dirty="0" smtClean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tre tipi </a:t>
            </a:r>
            <a:r>
              <a:rPr lang="it-IT" sz="28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diversi: colture vegetali, animali e di cellule staminali embrionali.</a:t>
            </a:r>
            <a:endParaRPr lang="it-IT" sz="28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074" name="Picture 2" descr="http://dipbsf.uninsubria.it/labfarmaco/immagine%20cellu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8751">
            <a:off x="305390" y="3735579"/>
            <a:ext cx="3256297" cy="25868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genengnews.com/media/images/GENHighlight/May3_2010_9757314_CellCulture_DSMAustralia98192622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933056"/>
            <a:ext cx="4027049" cy="26900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74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5400" b="1" cap="none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Colture Cellulari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 </a:t>
            </a:r>
            <a:r>
              <a:rPr lang="it-IT" sz="2400" dirty="0" smtClean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colture vegetali  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sono le più diffuse </a:t>
            </a:r>
            <a:r>
              <a:rPr lang="it-IT" sz="2400" dirty="0" err="1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perche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’ le cellule vegetali sono totipotenti: </a:t>
            </a:r>
            <a:r>
              <a:rPr lang="it-IT" sz="24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possono generare l'intera pianta a partire da una singola 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cellula.</a:t>
            </a:r>
          </a:p>
          <a:p>
            <a:pPr algn="just"/>
            <a:endParaRPr lang="it-IT" sz="24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just"/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 </a:t>
            </a:r>
            <a:r>
              <a:rPr lang="it-IT" sz="2400" dirty="0" smtClean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colture animali 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sono usate </a:t>
            </a:r>
            <a:r>
              <a:rPr lang="it-IT" sz="2400" dirty="0" err="1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perlopiu’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come «sistema modello».</a:t>
            </a:r>
            <a:endParaRPr lang="it-IT" sz="24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098" name="Picture 2" descr="http://upload.wikimedia.org/wikipedia/commons/6/63/Papavero_coroll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54" y="4086015"/>
            <a:ext cx="2439329" cy="24393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upload.wikimedia.org/wikipedia/commons/thumb/6/66/Pektin2.svg/260px-Pektin2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47181"/>
            <a:ext cx="4130724" cy="103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bioveg.unito.it/media/vit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157192"/>
            <a:ext cx="3528392" cy="1598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13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it-IT" sz="24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 </a:t>
            </a:r>
            <a:r>
              <a:rPr lang="it-IT" sz="2400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colture </a:t>
            </a:r>
            <a:r>
              <a:rPr lang="it-IT" sz="2400" dirty="0" smtClean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 cellule staminali embrionali 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costituiscono l’ultima frontiera della ricerca.</a:t>
            </a:r>
          </a:p>
          <a:p>
            <a:pPr algn="just"/>
            <a:endParaRPr lang="it-IT" sz="2400" dirty="0" smtClean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just"/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Per cellule staminali si intendono particolari cellule umane </a:t>
            </a:r>
            <a:r>
              <a:rPr lang="it-IT" sz="2400" dirty="0" smtClean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primitive 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grado di differenziarsi. </a:t>
            </a:r>
          </a:p>
          <a:p>
            <a:endParaRPr lang="it-IT" sz="2800" dirty="0" smtClean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it-IT" sz="28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5400" b="1" cap="none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Colture Cellulari</a:t>
            </a:r>
            <a:endParaRPr lang="it-IT" sz="5400" dirty="0">
              <a:ln w="18000">
                <a:solidFill>
                  <a:srgbClr val="FF0000"/>
                </a:solidFill>
                <a:prstDash val="solid"/>
                <a:miter lim="800000"/>
              </a:ln>
            </a:endParaRPr>
          </a:p>
        </p:txBody>
      </p:sp>
      <p:pic>
        <p:nvPicPr>
          <p:cNvPr id="4" name="immagini2"/>
          <p:cNvPicPr/>
          <p:nvPr/>
        </p:nvPicPr>
        <p:blipFill>
          <a:blip r:embed="rId2" cstate="print">
            <a:lum/>
            <a:alphaModFix/>
          </a:blip>
          <a:srcRect/>
          <a:stretch>
            <a:fillRect/>
          </a:stretch>
        </p:blipFill>
        <p:spPr>
          <a:xfrm>
            <a:off x="539552" y="3819872"/>
            <a:ext cx="3024336" cy="2417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284192"/>
            <a:ext cx="3094016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325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5400" b="1" cap="none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Colture Cellulari</a:t>
            </a:r>
            <a:endParaRPr lang="it-IT" sz="5400" dirty="0">
              <a:ln w="18000">
                <a:solidFill>
                  <a:srgbClr val="FF0000"/>
                </a:solidFill>
                <a:prstDash val="solid"/>
                <a:miter lim="800000"/>
              </a:ln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 cellule staminali si differenziano  in base alla loro «</a:t>
            </a:r>
            <a:r>
              <a:rPr lang="it-IT" sz="2400" dirty="0" smtClean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potenza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», ossia la loro </a:t>
            </a:r>
            <a:r>
              <a:rPr lang="it-IT" sz="2400" dirty="0" err="1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capacita’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di differenziarsi.</a:t>
            </a:r>
          </a:p>
          <a:p>
            <a:pPr algn="just"/>
            <a:endParaRPr lang="it-IT" sz="2400" dirty="0" smtClean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just"/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 preferiscono le </a:t>
            </a:r>
            <a:r>
              <a:rPr lang="it-IT" sz="2400" dirty="0" smtClean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cellule staminali embrionali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alle adulte </a:t>
            </a:r>
            <a:r>
              <a:rPr lang="it-IT" sz="2400" dirty="0" err="1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perche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’ sono pluripotenti invece che </a:t>
            </a:r>
            <a:r>
              <a:rPr lang="it-IT" sz="2400" dirty="0" err="1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multipotenti</a:t>
            </a:r>
            <a:r>
              <a:rPr lang="it-IT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2400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it-IT" sz="2400" dirty="0"/>
          </a:p>
        </p:txBody>
      </p:sp>
      <p:pic>
        <p:nvPicPr>
          <p:cNvPr id="4" name="Picture 6" descr="http://www.statoquotidiano.it/wp-content/uploads/2013/06/Embrione-umano-5-6-settima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059271"/>
            <a:ext cx="2668212" cy="25538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ccia a sinistra 4">
            <a:hlinkClick r:id="rId3" action="ppaction://hlinksldjump"/>
          </p:cNvPr>
          <p:cNvSpPr/>
          <p:nvPr/>
        </p:nvSpPr>
        <p:spPr>
          <a:xfrm>
            <a:off x="7308304" y="5749070"/>
            <a:ext cx="1368152" cy="864096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429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oli">
  <a:themeElements>
    <a:clrScheme name="Angoli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oli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oli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397</TotalTime>
  <Words>758</Words>
  <Application>Microsoft Office PowerPoint</Application>
  <PresentationFormat>Presentazione su schermo (4:3)</PresentationFormat>
  <Paragraphs>103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3" baseType="lpstr">
      <vt:lpstr>Angoli</vt:lpstr>
      <vt:lpstr>Le Biotecnologie</vt:lpstr>
      <vt:lpstr>Cosa sono le biotecnologie?</vt:lpstr>
      <vt:lpstr>Cosa sono le biotecnologie?</vt:lpstr>
      <vt:lpstr>Cosa sono le biotecnologie?</vt:lpstr>
      <vt:lpstr>Le tecniche delle Biotecnologie</vt:lpstr>
      <vt:lpstr>Colture Cellulari</vt:lpstr>
      <vt:lpstr>Colture Cellulari</vt:lpstr>
      <vt:lpstr>Colture Cellulari</vt:lpstr>
      <vt:lpstr>Colture Cellulari</vt:lpstr>
      <vt:lpstr>DNA ricombinante</vt:lpstr>
      <vt:lpstr>DNA ricombinante</vt:lpstr>
      <vt:lpstr>DNA ricombinante</vt:lpstr>
      <vt:lpstr>DNA ricombinante</vt:lpstr>
      <vt:lpstr>DNA ricombinante</vt:lpstr>
      <vt:lpstr>Clonaggio e Clonazione</vt:lpstr>
      <vt:lpstr>Clonaggio e Clonazione</vt:lpstr>
      <vt:lpstr>Clonaggio e Clonazione</vt:lpstr>
      <vt:lpstr>La tecnologia microarray</vt:lpstr>
      <vt:lpstr>La tecnologia microarray</vt:lpstr>
      <vt:lpstr>La tecnologia antisenso</vt:lpstr>
      <vt:lpstr>La tecnologia antisenso</vt:lpstr>
      <vt:lpstr>La tecnologia antisenso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Biotecnologie</dc:title>
  <dc:creator>Utente</dc:creator>
  <cp:lastModifiedBy>Aula_8</cp:lastModifiedBy>
  <cp:revision>54</cp:revision>
  <dcterms:created xsi:type="dcterms:W3CDTF">2015-05-17T15:46:12Z</dcterms:created>
  <dcterms:modified xsi:type="dcterms:W3CDTF">2015-05-27T06:34:54Z</dcterms:modified>
</cp:coreProperties>
</file>