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9" r:id="rId4"/>
    <p:sldId id="260" r:id="rId5"/>
    <p:sldId id="261" r:id="rId6"/>
    <p:sldId id="258" r:id="rId7"/>
    <p:sldId id="257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4F14D"/>
    <a:srgbClr val="F5E9D9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3" autoAdjust="0"/>
    <p:restoredTop sz="94640" autoAdjust="0"/>
  </p:normalViewPr>
  <p:slideViewPr>
    <p:cSldViewPr>
      <p:cViewPr varScale="1">
        <p:scale>
          <a:sx n="74" d="100"/>
          <a:sy n="74" d="100"/>
        </p:scale>
        <p:origin x="-8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95A37-E712-4043-BFFB-6B5E1FAE0E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3AC15-A5B1-4739-8AED-CF07E7B0869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3AC15-A5B1-4739-8AED-CF07E7B08692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A63F44-D7AF-45EF-8E3A-2E776CE6FE00}" type="slidenum">
              <a:rPr lang="it-IT"/>
              <a:pPr/>
              <a:t>2</a:t>
            </a:fld>
            <a:endParaRPr lang="it-IT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57406-1B29-4308-8CCA-30537AD0CAC1}" type="slidenum">
              <a:rPr lang="it-IT"/>
              <a:pPr/>
              <a:t>3</a:t>
            </a:fld>
            <a:endParaRPr lang="it-IT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A49BCB-60B0-4914-90D3-A79D922750CE}" type="slidenum">
              <a:rPr lang="it-IT"/>
              <a:pPr/>
              <a:t>4</a:t>
            </a:fld>
            <a:endParaRPr lang="it-IT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BF3EB-DB4E-489A-941A-FEE0C01C3187}" type="slidenum">
              <a:rPr lang="it-IT"/>
              <a:pPr/>
              <a:t>5</a:t>
            </a:fld>
            <a:endParaRPr lang="it-IT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3AC15-A5B1-4739-8AED-CF07E7B08692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358F4B9-CAF8-46C1-80EA-4C406090C12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A9EF4-E221-4B41-9821-8F83F6799092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CE25C-5E6D-441B-B889-1B23E298EB8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 rot="21135211">
            <a:off x="76677" y="2500831"/>
            <a:ext cx="8782585" cy="1732355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  <a:latin typeface="Lucida Handwriting" pitchFamily="66" charset="0"/>
              </a:rPr>
              <a:t>C</a:t>
            </a:r>
            <a:r>
              <a:rPr lang="it-IT" dirty="0" smtClean="0">
                <a:solidFill>
                  <a:srgbClr val="FF0000"/>
                </a:solidFill>
                <a:latin typeface="Lucida Handwriting" pitchFamily="66" charset="0"/>
              </a:rPr>
              <a:t>urva di riscaldamento</a:t>
            </a:r>
            <a:endParaRPr lang="it-IT" dirty="0">
              <a:solidFill>
                <a:srgbClr val="FF0000"/>
              </a:solidFill>
              <a:latin typeface="Lucida Handwriting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144" y="5411450"/>
            <a:ext cx="30243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smtClean="0">
                <a:solidFill>
                  <a:schemeClr val="accent1">
                    <a:lumMod val="50000"/>
                  </a:schemeClr>
                </a:solidFill>
                <a:latin typeface="Edwardian Script ITC" pitchFamily="66" charset="0"/>
              </a:rPr>
              <a:t>Liceo Classico A. Gatto</a:t>
            </a:r>
            <a:endParaRPr lang="it-IT" sz="4400" b="1" dirty="0">
              <a:solidFill>
                <a:schemeClr val="accent1">
                  <a:lumMod val="50000"/>
                </a:schemeClr>
              </a:solidFill>
              <a:latin typeface="Edwardian Script ITC" pitchFamily="66" charset="0"/>
            </a:endParaRPr>
          </a:p>
        </p:txBody>
      </p:sp>
    </p:spTree>
  </p:cSld>
  <p:clrMapOvr>
    <a:masterClrMapping/>
  </p:clrMapOvr>
  <p:transition spd="slow" advTm="1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900"/>
                            </p:stCondLst>
                            <p:childTnLst>
                              <p:par>
                                <p:cTn id="12" presetID="36" presetClass="emph" presetSubtype="0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85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467544" y="3501008"/>
            <a:ext cx="2286000" cy="1524000"/>
          </a:xfrm>
          <a:prstGeom prst="rect">
            <a:avLst/>
          </a:prstGeom>
          <a:noFill/>
          <a:ln w="57150">
            <a:solidFill>
              <a:srgbClr val="9900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541338" y="1701800"/>
            <a:ext cx="7916862" cy="1151136"/>
          </a:xfrm>
          <a:prstGeom prst="rect">
            <a:avLst/>
          </a:prstGeom>
          <a:noFill/>
          <a:ln w="5715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64F14D"/>
                </a:solidFill>
                <a:latin typeface="Tempus Sans ITC" pitchFamily="82" charset="0"/>
              </a:rPr>
              <a:t>Gli </a:t>
            </a:r>
            <a:r>
              <a:rPr lang="it-IT" b="1" dirty="0" smtClean="0">
                <a:solidFill>
                  <a:srgbClr val="64F14D"/>
                </a:solidFill>
                <a:latin typeface="Tempus Sans ITC" pitchFamily="82" charset="0"/>
              </a:rPr>
              <a:t>stati fisici della </a:t>
            </a:r>
            <a:r>
              <a:rPr lang="it-IT" b="1" dirty="0">
                <a:solidFill>
                  <a:srgbClr val="64F14D"/>
                </a:solidFill>
                <a:latin typeface="Tempus Sans ITC" pitchFamily="82" charset="0"/>
              </a:rPr>
              <a:t>materia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55576" y="1844824"/>
            <a:ext cx="7632848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>
                <a:latin typeface="Book Antiqua" pitchFamily="18" charset="0"/>
              </a:rPr>
              <a:t>La materia è tutto </a:t>
            </a:r>
            <a:r>
              <a:rPr lang="it-IT" dirty="0" smtClean="0">
                <a:latin typeface="Book Antiqua" pitchFamily="18" charset="0"/>
              </a:rPr>
              <a:t>ciò che si manifesta ai nostri sensi e, pur assumendo forme diverse, occupa uno spazio, cioè ha un volume, e possiede una massa. Essa può presentarsi sotto tre diversi stati fisici:</a:t>
            </a:r>
            <a:endParaRPr lang="it-IT" dirty="0">
              <a:latin typeface="Book Antiqua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419872" y="4869160"/>
            <a:ext cx="2304256" cy="93610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5400" b="1" dirty="0" smtClean="0">
                <a:latin typeface="Curlz MT" pitchFamily="82" charset="0"/>
              </a:rPr>
              <a:t>Liquido</a:t>
            </a:r>
            <a:endParaRPr lang="it-IT" sz="5400" b="1" dirty="0">
              <a:latin typeface="Curlz MT" pitchFamily="82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39552" y="3789040"/>
            <a:ext cx="2160587" cy="92397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5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Solido</a:t>
            </a:r>
            <a:endParaRPr lang="it-IT" sz="54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372200" y="3861048"/>
            <a:ext cx="2663502" cy="92397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5400" dirty="0" smtClean="0">
                <a:latin typeface="Blackadder ITC" pitchFamily="82" charset="0"/>
              </a:rPr>
              <a:t>Gassoso</a:t>
            </a:r>
            <a:endParaRPr lang="it-IT" sz="5400" dirty="0">
              <a:latin typeface="Blackadder ITC" pitchFamily="82" charset="0"/>
            </a:endParaRPr>
          </a:p>
        </p:txBody>
      </p:sp>
      <p:sp>
        <p:nvSpPr>
          <p:cNvPr id="6155" name="Freeform 11"/>
          <p:cNvSpPr>
            <a:spLocks/>
          </p:cNvSpPr>
          <p:nvPr/>
        </p:nvSpPr>
        <p:spPr bwMode="auto">
          <a:xfrm>
            <a:off x="1691680" y="2852936"/>
            <a:ext cx="2774950" cy="650875"/>
          </a:xfrm>
          <a:custGeom>
            <a:avLst/>
            <a:gdLst/>
            <a:ahLst/>
            <a:cxnLst>
              <a:cxn ang="0">
                <a:pos x="1747" y="0"/>
              </a:cxn>
              <a:cxn ang="0">
                <a:pos x="1747" y="204"/>
              </a:cxn>
              <a:cxn ang="0">
                <a:pos x="0" y="204"/>
              </a:cxn>
              <a:cxn ang="0">
                <a:pos x="0" y="409"/>
              </a:cxn>
            </a:cxnLst>
            <a:rect l="0" t="0" r="r" b="b"/>
            <a:pathLst>
              <a:path w="1748" h="410">
                <a:moveTo>
                  <a:pt x="1747" y="0"/>
                </a:moveTo>
                <a:lnTo>
                  <a:pt x="1747" y="204"/>
                </a:lnTo>
                <a:lnTo>
                  <a:pt x="0" y="204"/>
                </a:lnTo>
                <a:lnTo>
                  <a:pt x="0" y="409"/>
                </a:lnTo>
              </a:path>
            </a:pathLst>
          </a:cu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4499992" y="2852936"/>
            <a:ext cx="0" cy="17287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it-IT"/>
          </a:p>
        </p:txBody>
      </p:sp>
      <p:sp>
        <p:nvSpPr>
          <p:cNvPr id="6157" name="Freeform 13"/>
          <p:cNvSpPr>
            <a:spLocks/>
          </p:cNvSpPr>
          <p:nvPr/>
        </p:nvSpPr>
        <p:spPr bwMode="auto">
          <a:xfrm>
            <a:off x="4499992" y="2852936"/>
            <a:ext cx="2881312" cy="72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4"/>
              </a:cxn>
              <a:cxn ang="0">
                <a:pos x="1814" y="214"/>
              </a:cxn>
              <a:cxn ang="0">
                <a:pos x="1814" y="454"/>
              </a:cxn>
            </a:cxnLst>
            <a:rect l="0" t="0" r="r" b="b"/>
            <a:pathLst>
              <a:path w="1815" h="455">
                <a:moveTo>
                  <a:pt x="0" y="0"/>
                </a:moveTo>
                <a:lnTo>
                  <a:pt x="0" y="214"/>
                </a:lnTo>
                <a:lnTo>
                  <a:pt x="1814" y="214"/>
                </a:lnTo>
                <a:lnTo>
                  <a:pt x="1814" y="454"/>
                </a:lnTo>
              </a:path>
            </a:pathLst>
          </a:cu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it-IT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3419872" y="4581128"/>
            <a:ext cx="2286000" cy="1524000"/>
          </a:xfrm>
          <a:prstGeom prst="rect">
            <a:avLst/>
          </a:prstGeom>
          <a:noFill/>
          <a:ln w="57150">
            <a:solidFill>
              <a:srgbClr val="00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6300192" y="3573016"/>
            <a:ext cx="2286000" cy="152400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 spd="slow" advTm="22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75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75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25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25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75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250"/>
                            </p:stCondLst>
                            <p:childTnLst>
                              <p:par>
                                <p:cTn id="54" presetID="53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25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 animBg="1"/>
      <p:bldP spid="6147" grpId="0" animBg="1"/>
      <p:bldP spid="6148" grpId="0" animBg="1" autoUpdateAnimBg="0"/>
      <p:bldP spid="6150" grpId="1"/>
      <p:bldP spid="6154" grpId="0" autoUpdateAnimBg="0"/>
      <p:bldP spid="6155" grpId="0" animBg="1"/>
      <p:bldP spid="6156" grpId="0" animBg="1"/>
      <p:bldP spid="6157" grpId="0" animBg="1"/>
      <p:bldP spid="61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po 76"/>
          <p:cNvGrpSpPr/>
          <p:nvPr/>
        </p:nvGrpSpPr>
        <p:grpSpPr>
          <a:xfrm>
            <a:off x="6876256" y="836712"/>
            <a:ext cx="1584176" cy="2738314"/>
            <a:chOff x="6731000" y="1263650"/>
            <a:chExt cx="1728788" cy="2954338"/>
          </a:xfrm>
        </p:grpSpPr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7307263" y="1843088"/>
              <a:ext cx="0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7810500" y="1843088"/>
              <a:ext cx="0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 flipH="1">
              <a:off x="6731000" y="2347913"/>
              <a:ext cx="576263" cy="151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>
              <a:off x="7810500" y="2347913"/>
              <a:ext cx="649288" cy="151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7235825" y="1557338"/>
              <a:ext cx="646113" cy="21272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6732588" y="3573463"/>
              <a:ext cx="1725612" cy="64452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7" name="Arc 35"/>
            <p:cNvSpPr>
              <a:spLocks/>
            </p:cNvSpPr>
            <p:nvPr/>
          </p:nvSpPr>
          <p:spPr bwMode="auto">
            <a:xfrm>
              <a:off x="7813675" y="1703388"/>
              <a:ext cx="73025" cy="142875"/>
            </a:xfrm>
            <a:custGeom>
              <a:avLst/>
              <a:gdLst>
                <a:gd name="G0" fmla="+- 21599 0 0"/>
                <a:gd name="G1" fmla="+- 21354 0 0"/>
                <a:gd name="G2" fmla="+- 21600 0 0"/>
                <a:gd name="T0" fmla="*/ 0 w 21599"/>
                <a:gd name="T1" fmla="*/ 21117 h 21354"/>
                <a:gd name="T2" fmla="*/ 18349 w 21599"/>
                <a:gd name="T3" fmla="*/ 0 h 21354"/>
                <a:gd name="T4" fmla="*/ 21599 w 21599"/>
                <a:gd name="T5" fmla="*/ 21354 h 2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9" h="21354" fill="none" extrusionOk="0">
                  <a:moveTo>
                    <a:pt x="0" y="21117"/>
                  </a:moveTo>
                  <a:cubicBezTo>
                    <a:pt x="116" y="10533"/>
                    <a:pt x="7884" y="1592"/>
                    <a:pt x="18348" y="-1"/>
                  </a:cubicBezTo>
                </a:path>
                <a:path w="21599" h="21354" stroke="0" extrusionOk="0">
                  <a:moveTo>
                    <a:pt x="0" y="21117"/>
                  </a:moveTo>
                  <a:cubicBezTo>
                    <a:pt x="116" y="10533"/>
                    <a:pt x="7884" y="1592"/>
                    <a:pt x="18348" y="-1"/>
                  </a:cubicBezTo>
                  <a:lnTo>
                    <a:pt x="21599" y="21354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28" name="Arc 36"/>
            <p:cNvSpPr>
              <a:spLocks/>
            </p:cNvSpPr>
            <p:nvPr/>
          </p:nvSpPr>
          <p:spPr bwMode="auto">
            <a:xfrm>
              <a:off x="7234238" y="1701800"/>
              <a:ext cx="73025" cy="144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pic>
          <p:nvPicPr>
            <p:cNvPr id="8234" name="Picture 42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73938" y="1333500"/>
              <a:ext cx="393700" cy="395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235" name="Picture 43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29475" y="1263650"/>
              <a:ext cx="684213" cy="322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236" name="Freeform 44"/>
            <p:cNvSpPr>
              <a:spLocks/>
            </p:cNvSpPr>
            <p:nvPr/>
          </p:nvSpPr>
          <p:spPr bwMode="auto">
            <a:xfrm>
              <a:off x="7019925" y="3211513"/>
              <a:ext cx="1082675" cy="774700"/>
            </a:xfrm>
            <a:custGeom>
              <a:avLst/>
              <a:gdLst/>
              <a:ahLst/>
              <a:cxnLst>
                <a:cxn ang="0">
                  <a:pos x="37" y="169"/>
                </a:cxn>
                <a:cxn ang="0">
                  <a:pos x="10" y="194"/>
                </a:cxn>
                <a:cxn ang="0">
                  <a:pos x="0" y="229"/>
                </a:cxn>
                <a:cxn ang="0">
                  <a:pos x="20" y="276"/>
                </a:cxn>
                <a:cxn ang="0">
                  <a:pos x="20" y="307"/>
                </a:cxn>
                <a:cxn ang="0">
                  <a:pos x="16" y="345"/>
                </a:cxn>
                <a:cxn ang="0">
                  <a:pos x="35" y="379"/>
                </a:cxn>
                <a:cxn ang="0">
                  <a:pos x="70" y="397"/>
                </a:cxn>
                <a:cxn ang="0">
                  <a:pos x="101" y="411"/>
                </a:cxn>
                <a:cxn ang="0">
                  <a:pos x="136" y="442"/>
                </a:cxn>
                <a:cxn ang="0">
                  <a:pos x="181" y="457"/>
                </a:cxn>
                <a:cxn ang="0">
                  <a:pos x="230" y="453"/>
                </a:cxn>
                <a:cxn ang="0">
                  <a:pos x="277" y="460"/>
                </a:cxn>
                <a:cxn ang="0">
                  <a:pos x="348" y="487"/>
                </a:cxn>
                <a:cxn ang="0">
                  <a:pos x="397" y="475"/>
                </a:cxn>
                <a:cxn ang="0">
                  <a:pos x="435" y="443"/>
                </a:cxn>
                <a:cxn ang="0">
                  <a:pos x="450" y="414"/>
                </a:cxn>
                <a:cxn ang="0">
                  <a:pos x="498" y="427"/>
                </a:cxn>
                <a:cxn ang="0">
                  <a:pos x="549" y="412"/>
                </a:cxn>
                <a:cxn ang="0">
                  <a:pos x="582" y="374"/>
                </a:cxn>
                <a:cxn ang="0">
                  <a:pos x="608" y="335"/>
                </a:cxn>
                <a:cxn ang="0">
                  <a:pos x="655" y="304"/>
                </a:cxn>
                <a:cxn ang="0">
                  <a:pos x="679" y="255"/>
                </a:cxn>
                <a:cxn ang="0">
                  <a:pos x="675" y="203"/>
                </a:cxn>
                <a:cxn ang="0">
                  <a:pos x="664" y="157"/>
                </a:cxn>
                <a:cxn ang="0">
                  <a:pos x="661" y="114"/>
                </a:cxn>
                <a:cxn ang="0">
                  <a:pos x="639" y="81"/>
                </a:cxn>
                <a:cxn ang="0">
                  <a:pos x="604" y="61"/>
                </a:cxn>
                <a:cxn ang="0">
                  <a:pos x="587" y="26"/>
                </a:cxn>
                <a:cxn ang="0">
                  <a:pos x="555" y="5"/>
                </a:cxn>
                <a:cxn ang="0">
                  <a:pos x="512" y="2"/>
                </a:cxn>
                <a:cxn ang="0">
                  <a:pos x="470" y="26"/>
                </a:cxn>
                <a:cxn ang="0">
                  <a:pos x="446" y="7"/>
                </a:cxn>
                <a:cxn ang="0">
                  <a:pos x="397" y="3"/>
                </a:cxn>
                <a:cxn ang="0">
                  <a:pos x="354" y="37"/>
                </a:cxn>
                <a:cxn ang="0">
                  <a:pos x="327" y="21"/>
                </a:cxn>
                <a:cxn ang="0">
                  <a:pos x="273" y="18"/>
                </a:cxn>
                <a:cxn ang="0">
                  <a:pos x="221" y="58"/>
                </a:cxn>
                <a:cxn ang="0">
                  <a:pos x="195" y="48"/>
                </a:cxn>
                <a:cxn ang="0">
                  <a:pos x="145" y="47"/>
                </a:cxn>
                <a:cxn ang="0">
                  <a:pos x="92" y="75"/>
                </a:cxn>
                <a:cxn ang="0">
                  <a:pos x="63" y="127"/>
                </a:cxn>
              </a:cxnLst>
              <a:rect l="0" t="0" r="r" b="b"/>
              <a:pathLst>
                <a:path w="682" h="488">
                  <a:moveTo>
                    <a:pt x="62" y="162"/>
                  </a:moveTo>
                  <a:lnTo>
                    <a:pt x="49" y="164"/>
                  </a:lnTo>
                  <a:lnTo>
                    <a:pt x="37" y="169"/>
                  </a:lnTo>
                  <a:lnTo>
                    <a:pt x="27" y="176"/>
                  </a:lnTo>
                  <a:lnTo>
                    <a:pt x="18" y="184"/>
                  </a:lnTo>
                  <a:lnTo>
                    <a:pt x="10" y="194"/>
                  </a:lnTo>
                  <a:lnTo>
                    <a:pt x="5" y="204"/>
                  </a:lnTo>
                  <a:lnTo>
                    <a:pt x="1" y="216"/>
                  </a:lnTo>
                  <a:lnTo>
                    <a:pt x="0" y="229"/>
                  </a:lnTo>
                  <a:lnTo>
                    <a:pt x="2" y="246"/>
                  </a:lnTo>
                  <a:lnTo>
                    <a:pt x="9" y="262"/>
                  </a:lnTo>
                  <a:lnTo>
                    <a:pt x="20" y="276"/>
                  </a:lnTo>
                  <a:lnTo>
                    <a:pt x="34" y="286"/>
                  </a:lnTo>
                  <a:lnTo>
                    <a:pt x="26" y="296"/>
                  </a:lnTo>
                  <a:lnTo>
                    <a:pt x="20" y="307"/>
                  </a:lnTo>
                  <a:lnTo>
                    <a:pt x="16" y="319"/>
                  </a:lnTo>
                  <a:lnTo>
                    <a:pt x="15" y="331"/>
                  </a:lnTo>
                  <a:lnTo>
                    <a:pt x="16" y="345"/>
                  </a:lnTo>
                  <a:lnTo>
                    <a:pt x="20" y="357"/>
                  </a:lnTo>
                  <a:lnTo>
                    <a:pt x="27" y="369"/>
                  </a:lnTo>
                  <a:lnTo>
                    <a:pt x="35" y="379"/>
                  </a:lnTo>
                  <a:lnTo>
                    <a:pt x="45" y="387"/>
                  </a:lnTo>
                  <a:lnTo>
                    <a:pt x="57" y="393"/>
                  </a:lnTo>
                  <a:lnTo>
                    <a:pt x="70" y="397"/>
                  </a:lnTo>
                  <a:lnTo>
                    <a:pt x="84" y="398"/>
                  </a:lnTo>
                  <a:lnTo>
                    <a:pt x="92" y="398"/>
                  </a:lnTo>
                  <a:lnTo>
                    <a:pt x="101" y="411"/>
                  </a:lnTo>
                  <a:lnTo>
                    <a:pt x="111" y="423"/>
                  </a:lnTo>
                  <a:lnTo>
                    <a:pt x="123" y="433"/>
                  </a:lnTo>
                  <a:lnTo>
                    <a:pt x="136" y="442"/>
                  </a:lnTo>
                  <a:lnTo>
                    <a:pt x="150" y="449"/>
                  </a:lnTo>
                  <a:lnTo>
                    <a:pt x="165" y="454"/>
                  </a:lnTo>
                  <a:lnTo>
                    <a:pt x="181" y="457"/>
                  </a:lnTo>
                  <a:lnTo>
                    <a:pt x="197" y="458"/>
                  </a:lnTo>
                  <a:lnTo>
                    <a:pt x="214" y="457"/>
                  </a:lnTo>
                  <a:lnTo>
                    <a:pt x="230" y="453"/>
                  </a:lnTo>
                  <a:lnTo>
                    <a:pt x="245" y="448"/>
                  </a:lnTo>
                  <a:lnTo>
                    <a:pt x="260" y="441"/>
                  </a:lnTo>
                  <a:lnTo>
                    <a:pt x="277" y="460"/>
                  </a:lnTo>
                  <a:lnTo>
                    <a:pt x="298" y="475"/>
                  </a:lnTo>
                  <a:lnTo>
                    <a:pt x="322" y="484"/>
                  </a:lnTo>
                  <a:lnTo>
                    <a:pt x="348" y="487"/>
                  </a:lnTo>
                  <a:lnTo>
                    <a:pt x="365" y="486"/>
                  </a:lnTo>
                  <a:lnTo>
                    <a:pt x="382" y="481"/>
                  </a:lnTo>
                  <a:lnTo>
                    <a:pt x="397" y="475"/>
                  </a:lnTo>
                  <a:lnTo>
                    <a:pt x="412" y="467"/>
                  </a:lnTo>
                  <a:lnTo>
                    <a:pt x="424" y="456"/>
                  </a:lnTo>
                  <a:lnTo>
                    <a:pt x="435" y="443"/>
                  </a:lnTo>
                  <a:lnTo>
                    <a:pt x="444" y="429"/>
                  </a:lnTo>
                  <a:lnTo>
                    <a:pt x="450" y="413"/>
                  </a:lnTo>
                  <a:lnTo>
                    <a:pt x="450" y="414"/>
                  </a:lnTo>
                  <a:lnTo>
                    <a:pt x="473" y="424"/>
                  </a:lnTo>
                  <a:lnTo>
                    <a:pt x="486" y="426"/>
                  </a:lnTo>
                  <a:lnTo>
                    <a:pt x="498" y="427"/>
                  </a:lnTo>
                  <a:lnTo>
                    <a:pt x="517" y="425"/>
                  </a:lnTo>
                  <a:lnTo>
                    <a:pt x="534" y="420"/>
                  </a:lnTo>
                  <a:lnTo>
                    <a:pt x="549" y="412"/>
                  </a:lnTo>
                  <a:lnTo>
                    <a:pt x="562" y="402"/>
                  </a:lnTo>
                  <a:lnTo>
                    <a:pt x="574" y="389"/>
                  </a:lnTo>
                  <a:lnTo>
                    <a:pt x="582" y="374"/>
                  </a:lnTo>
                  <a:lnTo>
                    <a:pt x="588" y="357"/>
                  </a:lnTo>
                  <a:lnTo>
                    <a:pt x="589" y="339"/>
                  </a:lnTo>
                  <a:lnTo>
                    <a:pt x="608" y="335"/>
                  </a:lnTo>
                  <a:lnTo>
                    <a:pt x="626" y="327"/>
                  </a:lnTo>
                  <a:lnTo>
                    <a:pt x="641" y="317"/>
                  </a:lnTo>
                  <a:lnTo>
                    <a:pt x="655" y="304"/>
                  </a:lnTo>
                  <a:lnTo>
                    <a:pt x="666" y="289"/>
                  </a:lnTo>
                  <a:lnTo>
                    <a:pt x="674" y="273"/>
                  </a:lnTo>
                  <a:lnTo>
                    <a:pt x="679" y="255"/>
                  </a:lnTo>
                  <a:lnTo>
                    <a:pt x="681" y="236"/>
                  </a:lnTo>
                  <a:lnTo>
                    <a:pt x="680" y="219"/>
                  </a:lnTo>
                  <a:lnTo>
                    <a:pt x="675" y="203"/>
                  </a:lnTo>
                  <a:lnTo>
                    <a:pt x="668" y="187"/>
                  </a:lnTo>
                  <a:lnTo>
                    <a:pt x="659" y="173"/>
                  </a:lnTo>
                  <a:lnTo>
                    <a:pt x="664" y="157"/>
                  </a:lnTo>
                  <a:lnTo>
                    <a:pt x="665" y="140"/>
                  </a:lnTo>
                  <a:lnTo>
                    <a:pt x="664" y="127"/>
                  </a:lnTo>
                  <a:lnTo>
                    <a:pt x="661" y="114"/>
                  </a:lnTo>
                  <a:lnTo>
                    <a:pt x="656" y="102"/>
                  </a:lnTo>
                  <a:lnTo>
                    <a:pt x="648" y="91"/>
                  </a:lnTo>
                  <a:lnTo>
                    <a:pt x="639" y="81"/>
                  </a:lnTo>
                  <a:lnTo>
                    <a:pt x="629" y="73"/>
                  </a:lnTo>
                  <a:lnTo>
                    <a:pt x="617" y="66"/>
                  </a:lnTo>
                  <a:lnTo>
                    <a:pt x="604" y="61"/>
                  </a:lnTo>
                  <a:lnTo>
                    <a:pt x="600" y="48"/>
                  </a:lnTo>
                  <a:lnTo>
                    <a:pt x="595" y="37"/>
                  </a:lnTo>
                  <a:lnTo>
                    <a:pt x="587" y="26"/>
                  </a:lnTo>
                  <a:lnTo>
                    <a:pt x="578" y="17"/>
                  </a:lnTo>
                  <a:lnTo>
                    <a:pt x="567" y="10"/>
                  </a:lnTo>
                  <a:lnTo>
                    <a:pt x="555" y="5"/>
                  </a:lnTo>
                  <a:lnTo>
                    <a:pt x="542" y="1"/>
                  </a:lnTo>
                  <a:lnTo>
                    <a:pt x="528" y="0"/>
                  </a:lnTo>
                  <a:lnTo>
                    <a:pt x="512" y="2"/>
                  </a:lnTo>
                  <a:lnTo>
                    <a:pt x="496" y="7"/>
                  </a:lnTo>
                  <a:lnTo>
                    <a:pt x="482" y="15"/>
                  </a:lnTo>
                  <a:lnTo>
                    <a:pt x="470" y="26"/>
                  </a:lnTo>
                  <a:lnTo>
                    <a:pt x="470" y="27"/>
                  </a:lnTo>
                  <a:lnTo>
                    <a:pt x="459" y="15"/>
                  </a:lnTo>
                  <a:lnTo>
                    <a:pt x="446" y="7"/>
                  </a:lnTo>
                  <a:lnTo>
                    <a:pt x="431" y="2"/>
                  </a:lnTo>
                  <a:lnTo>
                    <a:pt x="415" y="0"/>
                  </a:lnTo>
                  <a:lnTo>
                    <a:pt x="397" y="3"/>
                  </a:lnTo>
                  <a:lnTo>
                    <a:pt x="379" y="10"/>
                  </a:lnTo>
                  <a:lnTo>
                    <a:pt x="365" y="22"/>
                  </a:lnTo>
                  <a:lnTo>
                    <a:pt x="354" y="37"/>
                  </a:lnTo>
                  <a:lnTo>
                    <a:pt x="354" y="38"/>
                  </a:lnTo>
                  <a:lnTo>
                    <a:pt x="341" y="28"/>
                  </a:lnTo>
                  <a:lnTo>
                    <a:pt x="327" y="21"/>
                  </a:lnTo>
                  <a:lnTo>
                    <a:pt x="312" y="17"/>
                  </a:lnTo>
                  <a:lnTo>
                    <a:pt x="295" y="15"/>
                  </a:lnTo>
                  <a:lnTo>
                    <a:pt x="273" y="18"/>
                  </a:lnTo>
                  <a:lnTo>
                    <a:pt x="252" y="26"/>
                  </a:lnTo>
                  <a:lnTo>
                    <a:pt x="234" y="40"/>
                  </a:lnTo>
                  <a:lnTo>
                    <a:pt x="221" y="58"/>
                  </a:lnTo>
                  <a:lnTo>
                    <a:pt x="221" y="59"/>
                  </a:lnTo>
                  <a:lnTo>
                    <a:pt x="208" y="53"/>
                  </a:lnTo>
                  <a:lnTo>
                    <a:pt x="195" y="48"/>
                  </a:lnTo>
                  <a:lnTo>
                    <a:pt x="181" y="45"/>
                  </a:lnTo>
                  <a:lnTo>
                    <a:pt x="167" y="45"/>
                  </a:lnTo>
                  <a:lnTo>
                    <a:pt x="145" y="47"/>
                  </a:lnTo>
                  <a:lnTo>
                    <a:pt x="126" y="53"/>
                  </a:lnTo>
                  <a:lnTo>
                    <a:pt x="107" y="62"/>
                  </a:lnTo>
                  <a:lnTo>
                    <a:pt x="92" y="75"/>
                  </a:lnTo>
                  <a:lnTo>
                    <a:pt x="79" y="90"/>
                  </a:lnTo>
                  <a:lnTo>
                    <a:pt x="69" y="108"/>
                  </a:lnTo>
                  <a:lnTo>
                    <a:pt x="63" y="127"/>
                  </a:lnTo>
                  <a:lnTo>
                    <a:pt x="60" y="148"/>
                  </a:lnTo>
                  <a:lnTo>
                    <a:pt x="61" y="162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9804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4" name="Gruppo 73"/>
          <p:cNvGrpSpPr/>
          <p:nvPr/>
        </p:nvGrpSpPr>
        <p:grpSpPr>
          <a:xfrm>
            <a:off x="1115616" y="836712"/>
            <a:ext cx="1512168" cy="2668464"/>
            <a:chOff x="755650" y="1333500"/>
            <a:chExt cx="1728788" cy="2884488"/>
          </a:xfrm>
        </p:grpSpPr>
        <p:grpSp>
          <p:nvGrpSpPr>
            <p:cNvPr id="72" name="Gruppo 71"/>
            <p:cNvGrpSpPr/>
            <p:nvPr/>
          </p:nvGrpSpPr>
          <p:grpSpPr>
            <a:xfrm>
              <a:off x="755650" y="1406525"/>
              <a:ext cx="1728788" cy="2811463"/>
              <a:chOff x="755650" y="1406525"/>
              <a:chExt cx="1728788" cy="2811463"/>
            </a:xfrm>
          </p:grpSpPr>
          <p:sp>
            <p:nvSpPr>
              <p:cNvPr id="8196" name="Line 4"/>
              <p:cNvSpPr>
                <a:spLocks noChangeShapeType="1"/>
              </p:cNvSpPr>
              <p:nvPr/>
            </p:nvSpPr>
            <p:spPr bwMode="auto">
              <a:xfrm>
                <a:off x="1331913" y="1843088"/>
                <a:ext cx="0" cy="5048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197" name="Line 5"/>
              <p:cNvSpPr>
                <a:spLocks noChangeShapeType="1"/>
              </p:cNvSpPr>
              <p:nvPr/>
            </p:nvSpPr>
            <p:spPr bwMode="auto">
              <a:xfrm>
                <a:off x="1835150" y="1912938"/>
                <a:ext cx="0" cy="5048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198" name="Line 6"/>
              <p:cNvSpPr>
                <a:spLocks noChangeShapeType="1"/>
              </p:cNvSpPr>
              <p:nvPr/>
            </p:nvSpPr>
            <p:spPr bwMode="auto">
              <a:xfrm flipH="1">
                <a:off x="755650" y="2347913"/>
                <a:ext cx="576263" cy="15113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199" name="Line 7"/>
              <p:cNvSpPr>
                <a:spLocks noChangeShapeType="1"/>
              </p:cNvSpPr>
              <p:nvPr/>
            </p:nvSpPr>
            <p:spPr bwMode="auto">
              <a:xfrm>
                <a:off x="1835150" y="2347913"/>
                <a:ext cx="649288" cy="15113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200" name="Oval 8"/>
              <p:cNvSpPr>
                <a:spLocks noChangeArrowheads="1"/>
              </p:cNvSpPr>
              <p:nvPr/>
            </p:nvSpPr>
            <p:spPr bwMode="auto">
              <a:xfrm>
                <a:off x="1260475" y="3705225"/>
                <a:ext cx="646113" cy="212725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01" name="Oval 9"/>
              <p:cNvSpPr>
                <a:spLocks noChangeArrowheads="1"/>
              </p:cNvSpPr>
              <p:nvPr/>
            </p:nvSpPr>
            <p:spPr bwMode="auto">
              <a:xfrm>
                <a:off x="757238" y="3573463"/>
                <a:ext cx="1725612" cy="644525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02" name="Arc 10"/>
              <p:cNvSpPr>
                <a:spLocks/>
              </p:cNvSpPr>
              <p:nvPr/>
            </p:nvSpPr>
            <p:spPr bwMode="auto">
              <a:xfrm>
                <a:off x="1835150" y="1700213"/>
                <a:ext cx="73025" cy="142875"/>
              </a:xfrm>
              <a:custGeom>
                <a:avLst/>
                <a:gdLst>
                  <a:gd name="G0" fmla="+- 21599 0 0"/>
                  <a:gd name="G1" fmla="+- 21354 0 0"/>
                  <a:gd name="G2" fmla="+- 21600 0 0"/>
                  <a:gd name="T0" fmla="*/ 0 w 21599"/>
                  <a:gd name="T1" fmla="*/ 21117 h 21354"/>
                  <a:gd name="T2" fmla="*/ 18349 w 21599"/>
                  <a:gd name="T3" fmla="*/ 0 h 21354"/>
                  <a:gd name="T4" fmla="*/ 21599 w 21599"/>
                  <a:gd name="T5" fmla="*/ 21354 h 21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354" fill="none" extrusionOk="0">
                    <a:moveTo>
                      <a:pt x="0" y="21117"/>
                    </a:moveTo>
                    <a:cubicBezTo>
                      <a:pt x="116" y="10533"/>
                      <a:pt x="7884" y="1592"/>
                      <a:pt x="18348" y="-1"/>
                    </a:cubicBezTo>
                  </a:path>
                  <a:path w="21599" h="21354" stroke="0" extrusionOk="0">
                    <a:moveTo>
                      <a:pt x="0" y="21117"/>
                    </a:moveTo>
                    <a:cubicBezTo>
                      <a:pt x="116" y="10533"/>
                      <a:pt x="7884" y="1592"/>
                      <a:pt x="18348" y="-1"/>
                    </a:cubicBezTo>
                    <a:lnTo>
                      <a:pt x="21599" y="2135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203" name="Arc 11"/>
              <p:cNvSpPr>
                <a:spLocks/>
              </p:cNvSpPr>
              <p:nvPr/>
            </p:nvSpPr>
            <p:spPr bwMode="auto">
              <a:xfrm>
                <a:off x="1258888" y="1701800"/>
                <a:ext cx="73025" cy="14446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204" name="AutoShape 12"/>
              <p:cNvSpPr>
                <a:spLocks noChangeArrowheads="1"/>
              </p:cNvSpPr>
              <p:nvPr/>
            </p:nvSpPr>
            <p:spPr bwMode="auto">
              <a:xfrm rot="19920000">
                <a:off x="971550" y="3716338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05" name="AutoShape 13"/>
              <p:cNvSpPr>
                <a:spLocks noChangeArrowheads="1"/>
              </p:cNvSpPr>
              <p:nvPr/>
            </p:nvSpPr>
            <p:spPr bwMode="auto">
              <a:xfrm>
                <a:off x="1333500" y="3935413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06" name="AutoShape 14"/>
              <p:cNvSpPr>
                <a:spLocks noChangeArrowheads="1"/>
              </p:cNvSpPr>
              <p:nvPr/>
            </p:nvSpPr>
            <p:spPr bwMode="auto">
              <a:xfrm rot="18720000">
                <a:off x="1441451" y="3395662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07" name="AutoShape 15"/>
              <p:cNvSpPr>
                <a:spLocks noChangeArrowheads="1"/>
              </p:cNvSpPr>
              <p:nvPr/>
            </p:nvSpPr>
            <p:spPr bwMode="auto">
              <a:xfrm rot="3420000">
                <a:off x="1728788" y="3898900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08" name="AutoShape 16"/>
              <p:cNvSpPr>
                <a:spLocks noChangeArrowheads="1"/>
              </p:cNvSpPr>
              <p:nvPr/>
            </p:nvSpPr>
            <p:spPr bwMode="auto">
              <a:xfrm rot="19140000">
                <a:off x="1836738" y="3500438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09" name="AutoShape 17"/>
              <p:cNvSpPr>
                <a:spLocks noChangeArrowheads="1"/>
              </p:cNvSpPr>
              <p:nvPr/>
            </p:nvSpPr>
            <p:spPr bwMode="auto">
              <a:xfrm>
                <a:off x="1260475" y="3646488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10" name="AutoShape 18"/>
              <p:cNvSpPr>
                <a:spLocks noChangeArrowheads="1"/>
              </p:cNvSpPr>
              <p:nvPr/>
            </p:nvSpPr>
            <p:spPr bwMode="auto">
              <a:xfrm>
                <a:off x="1189038" y="3503613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11" name="AutoShape 19"/>
              <p:cNvSpPr>
                <a:spLocks noChangeArrowheads="1"/>
              </p:cNvSpPr>
              <p:nvPr/>
            </p:nvSpPr>
            <p:spPr bwMode="auto">
              <a:xfrm>
                <a:off x="1549400" y="3646488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12" name="AutoShape 20"/>
              <p:cNvSpPr>
                <a:spLocks noChangeArrowheads="1"/>
              </p:cNvSpPr>
              <p:nvPr/>
            </p:nvSpPr>
            <p:spPr bwMode="auto">
              <a:xfrm rot="2700000">
                <a:off x="1441451" y="3756025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13" name="AutoShape 21"/>
              <p:cNvSpPr>
                <a:spLocks noChangeArrowheads="1"/>
              </p:cNvSpPr>
              <p:nvPr/>
            </p:nvSpPr>
            <p:spPr bwMode="auto">
              <a:xfrm rot="2580000">
                <a:off x="1117600" y="3860800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29" name="AutoShape 37"/>
              <p:cNvSpPr>
                <a:spLocks noChangeArrowheads="1"/>
              </p:cNvSpPr>
              <p:nvPr/>
            </p:nvSpPr>
            <p:spPr bwMode="auto">
              <a:xfrm>
                <a:off x="1549400" y="3790950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30" name="AutoShape 38"/>
              <p:cNvSpPr>
                <a:spLocks noChangeArrowheads="1"/>
              </p:cNvSpPr>
              <p:nvPr/>
            </p:nvSpPr>
            <p:spPr bwMode="auto">
              <a:xfrm>
                <a:off x="1549400" y="3430588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31" name="AutoShape 39"/>
              <p:cNvSpPr>
                <a:spLocks noChangeArrowheads="1"/>
              </p:cNvSpPr>
              <p:nvPr/>
            </p:nvSpPr>
            <p:spPr bwMode="auto">
              <a:xfrm rot="18000000">
                <a:off x="1008063" y="3540125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32" name="AutoShape 40"/>
              <p:cNvSpPr>
                <a:spLocks noChangeArrowheads="1"/>
              </p:cNvSpPr>
              <p:nvPr/>
            </p:nvSpPr>
            <p:spPr bwMode="auto">
              <a:xfrm rot="2700000">
                <a:off x="2016126" y="3611562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33" name="AutoShape 41"/>
              <p:cNvSpPr>
                <a:spLocks noChangeArrowheads="1"/>
              </p:cNvSpPr>
              <p:nvPr/>
            </p:nvSpPr>
            <p:spPr bwMode="auto">
              <a:xfrm rot="2580000">
                <a:off x="1909763" y="3789363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237" name="Oval 45"/>
              <p:cNvSpPr>
                <a:spLocks noChangeArrowheads="1"/>
              </p:cNvSpPr>
              <p:nvPr/>
            </p:nvSpPr>
            <p:spPr bwMode="auto">
              <a:xfrm>
                <a:off x="1260475" y="1628775"/>
                <a:ext cx="646113" cy="212725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pic>
            <p:nvPicPr>
              <p:cNvPr id="8238" name="Picture 46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398588" y="1406525"/>
                <a:ext cx="393700" cy="395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8239" name="Picture 47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54125" y="1333500"/>
              <a:ext cx="684213" cy="322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395288" y="4365625"/>
            <a:ext cx="8424862" cy="2292350"/>
            <a:chOff x="249" y="2750"/>
            <a:chExt cx="5307" cy="1444"/>
          </a:xfrm>
        </p:grpSpPr>
        <p:sp>
          <p:nvSpPr>
            <p:cNvPr id="8245" name="Rectangle 53"/>
            <p:cNvSpPr>
              <a:spLocks noChangeArrowheads="1"/>
            </p:cNvSpPr>
            <p:nvPr/>
          </p:nvSpPr>
          <p:spPr bwMode="auto">
            <a:xfrm>
              <a:off x="4196" y="3520"/>
              <a:ext cx="1360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algn="l">
                <a:spcBef>
                  <a:spcPct val="20000"/>
                </a:spcBef>
              </a:pPr>
              <a:r>
                <a:rPr lang="it-IT" sz="1400" dirty="0" smtClean="0"/>
                <a:t>comprimibile</a:t>
              </a:r>
              <a:endParaRPr lang="it-IT" sz="1400" dirty="0"/>
            </a:p>
          </p:txBody>
        </p:sp>
        <p:sp>
          <p:nvSpPr>
            <p:cNvPr id="8246" name="Rectangle 54"/>
            <p:cNvSpPr>
              <a:spLocks noChangeArrowheads="1"/>
            </p:cNvSpPr>
            <p:nvPr/>
          </p:nvSpPr>
          <p:spPr bwMode="auto">
            <a:xfrm>
              <a:off x="2335" y="3520"/>
              <a:ext cx="1861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algn="l">
                <a:spcBef>
                  <a:spcPct val="20000"/>
                </a:spcBef>
              </a:pPr>
              <a:r>
                <a:rPr lang="it-IT" sz="1400" dirty="0" smtClean="0"/>
                <a:t>incomprimibile</a:t>
              </a:r>
              <a:endParaRPr lang="it-IT" sz="1400" dirty="0"/>
            </a:p>
          </p:txBody>
        </p:sp>
        <p:sp>
          <p:nvSpPr>
            <p:cNvPr id="8247" name="Rectangle 55"/>
            <p:cNvSpPr>
              <a:spLocks noChangeArrowheads="1"/>
            </p:cNvSpPr>
            <p:nvPr/>
          </p:nvSpPr>
          <p:spPr bwMode="auto">
            <a:xfrm>
              <a:off x="249" y="3520"/>
              <a:ext cx="2086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algn="l">
                <a:spcBef>
                  <a:spcPct val="20000"/>
                </a:spcBef>
              </a:pPr>
              <a:r>
                <a:rPr lang="it-IT" sz="1400" b="1" dirty="0" smtClean="0"/>
                <a:t>Effetto della       </a:t>
              </a:r>
              <a:r>
                <a:rPr lang="it-IT" sz="1400" dirty="0" smtClean="0">
                  <a:latin typeface="+mj-lt"/>
                </a:rPr>
                <a:t>incomprimibile</a:t>
              </a:r>
            </a:p>
            <a:p>
              <a:pPr algn="l">
                <a:spcBef>
                  <a:spcPct val="20000"/>
                </a:spcBef>
              </a:pPr>
              <a:r>
                <a:rPr lang="it-IT" sz="1400" b="1" dirty="0" smtClean="0"/>
                <a:t>Pressione :</a:t>
              </a:r>
              <a:endParaRPr lang="it-IT" sz="1400" b="1" dirty="0"/>
            </a:p>
            <a:p>
              <a:pPr algn="l">
                <a:spcBef>
                  <a:spcPct val="20000"/>
                </a:spcBef>
              </a:pPr>
              <a:endParaRPr lang="it-IT" sz="1400" b="1" dirty="0"/>
            </a:p>
          </p:txBody>
        </p:sp>
        <p:sp>
          <p:nvSpPr>
            <p:cNvPr id="8248" name="Rectangle 56"/>
            <p:cNvSpPr>
              <a:spLocks noChangeArrowheads="1"/>
            </p:cNvSpPr>
            <p:nvPr/>
          </p:nvSpPr>
          <p:spPr bwMode="auto">
            <a:xfrm>
              <a:off x="4196" y="3100"/>
              <a:ext cx="136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algn="l">
                <a:spcBef>
                  <a:spcPct val="20000"/>
                </a:spcBef>
              </a:pPr>
              <a:r>
                <a:rPr lang="it-IT" sz="1400"/>
                <a:t>variabile: la stessa del contenitore</a:t>
              </a:r>
            </a:p>
          </p:txBody>
        </p:sp>
        <p:sp>
          <p:nvSpPr>
            <p:cNvPr id="8249" name="Rectangle 57"/>
            <p:cNvSpPr>
              <a:spLocks noChangeArrowheads="1"/>
            </p:cNvSpPr>
            <p:nvPr/>
          </p:nvSpPr>
          <p:spPr bwMode="auto">
            <a:xfrm>
              <a:off x="2335" y="3100"/>
              <a:ext cx="1861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algn="l">
                <a:spcBef>
                  <a:spcPct val="20000"/>
                </a:spcBef>
              </a:pPr>
              <a:r>
                <a:rPr lang="it-IT" sz="1400"/>
                <a:t>costante</a:t>
              </a:r>
            </a:p>
          </p:txBody>
        </p:sp>
        <p:sp>
          <p:nvSpPr>
            <p:cNvPr id="8250" name="Rectangle 58"/>
            <p:cNvSpPr>
              <a:spLocks noChangeArrowheads="1"/>
            </p:cNvSpPr>
            <p:nvPr/>
          </p:nvSpPr>
          <p:spPr bwMode="auto">
            <a:xfrm>
              <a:off x="249" y="3100"/>
              <a:ext cx="2086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algn="l">
                <a:spcBef>
                  <a:spcPct val="20000"/>
                </a:spcBef>
              </a:pPr>
              <a:r>
                <a:rPr lang="it-IT" sz="1400" b="1"/>
                <a:t>Volume:         </a:t>
              </a:r>
              <a:r>
                <a:rPr lang="it-IT" sz="1400"/>
                <a:t>costante</a:t>
              </a:r>
            </a:p>
          </p:txBody>
        </p:sp>
        <p:sp>
          <p:nvSpPr>
            <p:cNvPr id="8251" name="Rectangle 59"/>
            <p:cNvSpPr>
              <a:spLocks noChangeArrowheads="1"/>
            </p:cNvSpPr>
            <p:nvPr/>
          </p:nvSpPr>
          <p:spPr bwMode="auto">
            <a:xfrm>
              <a:off x="4196" y="2750"/>
              <a:ext cx="1360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algn="l">
                <a:spcBef>
                  <a:spcPct val="20000"/>
                </a:spcBef>
              </a:pPr>
              <a:r>
                <a:rPr lang="it-IT" sz="1400"/>
                <a:t>variabile: la stessa del contenitore</a:t>
              </a:r>
            </a:p>
          </p:txBody>
        </p:sp>
        <p:sp>
          <p:nvSpPr>
            <p:cNvPr id="8252" name="Rectangle 60"/>
            <p:cNvSpPr>
              <a:spLocks noChangeArrowheads="1"/>
            </p:cNvSpPr>
            <p:nvPr/>
          </p:nvSpPr>
          <p:spPr bwMode="auto">
            <a:xfrm>
              <a:off x="2335" y="2750"/>
              <a:ext cx="1861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algn="l">
                <a:spcBef>
                  <a:spcPct val="20000"/>
                </a:spcBef>
              </a:pPr>
              <a:r>
                <a:rPr lang="it-IT" sz="1400"/>
                <a:t>variabile: la stessa del contenitore</a:t>
              </a:r>
            </a:p>
          </p:txBody>
        </p:sp>
        <p:sp>
          <p:nvSpPr>
            <p:cNvPr id="8253" name="Rectangle 61"/>
            <p:cNvSpPr>
              <a:spLocks noChangeArrowheads="1"/>
            </p:cNvSpPr>
            <p:nvPr/>
          </p:nvSpPr>
          <p:spPr bwMode="auto">
            <a:xfrm>
              <a:off x="249" y="2750"/>
              <a:ext cx="208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algn="l">
                <a:spcBef>
                  <a:spcPct val="20000"/>
                </a:spcBef>
              </a:pPr>
              <a:r>
                <a:rPr lang="it-IT" sz="1400" b="1" dirty="0"/>
                <a:t>Forma:           </a:t>
              </a:r>
              <a:r>
                <a:rPr lang="it-IT" sz="1400" dirty="0"/>
                <a:t>costante, rigida e fissa</a:t>
              </a:r>
            </a:p>
          </p:txBody>
        </p:sp>
        <p:sp>
          <p:nvSpPr>
            <p:cNvPr id="8254" name="Line 62"/>
            <p:cNvSpPr>
              <a:spLocks noChangeShapeType="1"/>
            </p:cNvSpPr>
            <p:nvPr/>
          </p:nvSpPr>
          <p:spPr bwMode="auto">
            <a:xfrm>
              <a:off x="249" y="2750"/>
              <a:ext cx="53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55" name="Line 63"/>
            <p:cNvSpPr>
              <a:spLocks noChangeShapeType="1"/>
            </p:cNvSpPr>
            <p:nvPr/>
          </p:nvSpPr>
          <p:spPr bwMode="auto">
            <a:xfrm>
              <a:off x="249" y="3100"/>
              <a:ext cx="53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56" name="Line 64"/>
            <p:cNvSpPr>
              <a:spLocks noChangeShapeType="1"/>
            </p:cNvSpPr>
            <p:nvPr/>
          </p:nvSpPr>
          <p:spPr bwMode="auto">
            <a:xfrm>
              <a:off x="249" y="3520"/>
              <a:ext cx="53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57" name="Line 65"/>
            <p:cNvSpPr>
              <a:spLocks noChangeShapeType="1"/>
            </p:cNvSpPr>
            <p:nvPr/>
          </p:nvSpPr>
          <p:spPr bwMode="auto">
            <a:xfrm>
              <a:off x="249" y="4194"/>
              <a:ext cx="53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58" name="Line 66"/>
            <p:cNvSpPr>
              <a:spLocks noChangeShapeType="1"/>
            </p:cNvSpPr>
            <p:nvPr/>
          </p:nvSpPr>
          <p:spPr bwMode="auto">
            <a:xfrm>
              <a:off x="249" y="2750"/>
              <a:ext cx="0" cy="14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59" name="Line 67"/>
            <p:cNvSpPr>
              <a:spLocks noChangeShapeType="1"/>
            </p:cNvSpPr>
            <p:nvPr/>
          </p:nvSpPr>
          <p:spPr bwMode="auto">
            <a:xfrm>
              <a:off x="2335" y="2750"/>
              <a:ext cx="0" cy="1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60" name="Line 68"/>
            <p:cNvSpPr>
              <a:spLocks noChangeShapeType="1"/>
            </p:cNvSpPr>
            <p:nvPr/>
          </p:nvSpPr>
          <p:spPr bwMode="auto">
            <a:xfrm>
              <a:off x="4196" y="2750"/>
              <a:ext cx="0" cy="1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261" name="Line 69"/>
            <p:cNvSpPr>
              <a:spLocks noChangeShapeType="1"/>
            </p:cNvSpPr>
            <p:nvPr/>
          </p:nvSpPr>
          <p:spPr bwMode="auto">
            <a:xfrm>
              <a:off x="5556" y="2750"/>
              <a:ext cx="0" cy="14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6" name="Gruppo 75"/>
          <p:cNvGrpSpPr/>
          <p:nvPr/>
        </p:nvGrpSpPr>
        <p:grpSpPr>
          <a:xfrm>
            <a:off x="4067944" y="764704"/>
            <a:ext cx="1656184" cy="2734791"/>
            <a:chOff x="3779912" y="1268760"/>
            <a:chExt cx="1730375" cy="2950815"/>
          </a:xfrm>
        </p:grpSpPr>
        <p:grpSp>
          <p:nvGrpSpPr>
            <p:cNvPr id="75" name="Gruppo 74"/>
            <p:cNvGrpSpPr/>
            <p:nvPr/>
          </p:nvGrpSpPr>
          <p:grpSpPr>
            <a:xfrm>
              <a:off x="3779912" y="1268760"/>
              <a:ext cx="1730375" cy="2595215"/>
              <a:chOff x="3779838" y="1268760"/>
              <a:chExt cx="1730375" cy="2595215"/>
            </a:xfrm>
          </p:grpSpPr>
          <p:pic>
            <p:nvPicPr>
              <p:cNvPr id="8219" name="Picture 27"/>
              <p:cNvPicPr>
                <a:picLocks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422775" y="1336675"/>
                <a:ext cx="393700" cy="395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grpSp>
            <p:nvGrpSpPr>
              <p:cNvPr id="73" name="Gruppo 72"/>
              <p:cNvGrpSpPr/>
              <p:nvPr/>
            </p:nvGrpSpPr>
            <p:grpSpPr>
              <a:xfrm>
                <a:off x="3779838" y="1630363"/>
                <a:ext cx="1730375" cy="2233612"/>
                <a:chOff x="3779838" y="1630363"/>
                <a:chExt cx="1730375" cy="2233612"/>
              </a:xfrm>
            </p:grpSpPr>
            <p:sp>
              <p:nvSpPr>
                <p:cNvPr id="8216" name="Oval 24"/>
                <p:cNvSpPr>
                  <a:spLocks noChangeArrowheads="1"/>
                </p:cNvSpPr>
                <p:nvPr/>
              </p:nvSpPr>
              <p:spPr bwMode="auto">
                <a:xfrm>
                  <a:off x="4284663" y="1630363"/>
                  <a:ext cx="646112" cy="21272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8214" name="Line 22"/>
                <p:cNvSpPr>
                  <a:spLocks noChangeShapeType="1"/>
                </p:cNvSpPr>
                <p:nvPr/>
              </p:nvSpPr>
              <p:spPr bwMode="auto">
                <a:xfrm>
                  <a:off x="4356100" y="1844675"/>
                  <a:ext cx="0" cy="5048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8215" name="Line 23"/>
                <p:cNvSpPr>
                  <a:spLocks noChangeShapeType="1"/>
                </p:cNvSpPr>
                <p:nvPr/>
              </p:nvSpPr>
              <p:spPr bwMode="auto">
                <a:xfrm>
                  <a:off x="4859338" y="1844675"/>
                  <a:ext cx="0" cy="5048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8217" name="Arc 25"/>
                <p:cNvSpPr>
                  <a:spLocks/>
                </p:cNvSpPr>
                <p:nvPr/>
              </p:nvSpPr>
              <p:spPr bwMode="auto">
                <a:xfrm>
                  <a:off x="4862513" y="1778000"/>
                  <a:ext cx="73025" cy="142875"/>
                </a:xfrm>
                <a:custGeom>
                  <a:avLst/>
                  <a:gdLst>
                    <a:gd name="G0" fmla="+- 21599 0 0"/>
                    <a:gd name="G1" fmla="+- 21354 0 0"/>
                    <a:gd name="G2" fmla="+- 21600 0 0"/>
                    <a:gd name="T0" fmla="*/ 0 w 21599"/>
                    <a:gd name="T1" fmla="*/ 21117 h 21354"/>
                    <a:gd name="T2" fmla="*/ 18349 w 21599"/>
                    <a:gd name="T3" fmla="*/ 0 h 21354"/>
                    <a:gd name="T4" fmla="*/ 21599 w 21599"/>
                    <a:gd name="T5" fmla="*/ 21354 h 21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99" h="21354" fill="none" extrusionOk="0">
                      <a:moveTo>
                        <a:pt x="0" y="21117"/>
                      </a:moveTo>
                      <a:cubicBezTo>
                        <a:pt x="116" y="10533"/>
                        <a:pt x="7884" y="1592"/>
                        <a:pt x="18348" y="-1"/>
                      </a:cubicBezTo>
                    </a:path>
                    <a:path w="21599" h="21354" stroke="0" extrusionOk="0">
                      <a:moveTo>
                        <a:pt x="0" y="21117"/>
                      </a:moveTo>
                      <a:cubicBezTo>
                        <a:pt x="116" y="10533"/>
                        <a:pt x="7884" y="1592"/>
                        <a:pt x="18348" y="-1"/>
                      </a:cubicBezTo>
                      <a:lnTo>
                        <a:pt x="21599" y="21354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8218" name="Arc 26"/>
                <p:cNvSpPr>
                  <a:spLocks/>
                </p:cNvSpPr>
                <p:nvPr/>
              </p:nvSpPr>
              <p:spPr bwMode="auto">
                <a:xfrm>
                  <a:off x="4283075" y="1776413"/>
                  <a:ext cx="73025" cy="144462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8240" name="Freeform 48"/>
                <p:cNvSpPr>
                  <a:spLocks/>
                </p:cNvSpPr>
                <p:nvPr/>
              </p:nvSpPr>
              <p:spPr bwMode="auto">
                <a:xfrm>
                  <a:off x="3779838" y="2997200"/>
                  <a:ext cx="1730375" cy="866775"/>
                </a:xfrm>
                <a:custGeom>
                  <a:avLst/>
                  <a:gdLst/>
                  <a:ahLst/>
                  <a:cxnLst>
                    <a:cxn ang="0">
                      <a:pos x="1089" y="545"/>
                    </a:cxn>
                    <a:cxn ang="0">
                      <a:pos x="0" y="545"/>
                    </a:cxn>
                    <a:cxn ang="0">
                      <a:pos x="220" y="0"/>
                    </a:cxn>
                    <a:cxn ang="0">
                      <a:pos x="869" y="0"/>
                    </a:cxn>
                    <a:cxn ang="0">
                      <a:pos x="1089" y="545"/>
                    </a:cxn>
                  </a:cxnLst>
                  <a:rect l="0" t="0" r="r" b="b"/>
                  <a:pathLst>
                    <a:path w="1090" h="546">
                      <a:moveTo>
                        <a:pt x="1089" y="545"/>
                      </a:moveTo>
                      <a:lnTo>
                        <a:pt x="0" y="545"/>
                      </a:lnTo>
                      <a:lnTo>
                        <a:pt x="220" y="0"/>
                      </a:lnTo>
                      <a:lnTo>
                        <a:pt x="869" y="0"/>
                      </a:lnTo>
                      <a:lnTo>
                        <a:pt x="1089" y="545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8241" name="Line 49"/>
                <p:cNvSpPr>
                  <a:spLocks noChangeShapeType="1"/>
                </p:cNvSpPr>
                <p:nvPr/>
              </p:nvSpPr>
              <p:spPr bwMode="auto">
                <a:xfrm>
                  <a:off x="4859338" y="2349500"/>
                  <a:ext cx="649287" cy="15113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8243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3779838" y="2349500"/>
                  <a:ext cx="576262" cy="15113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8242" name="Oval 50"/>
                <p:cNvSpPr>
                  <a:spLocks noChangeArrowheads="1"/>
                </p:cNvSpPr>
                <p:nvPr/>
              </p:nvSpPr>
              <p:spPr bwMode="auto">
                <a:xfrm>
                  <a:off x="4103688" y="2855913"/>
                  <a:ext cx="1042987" cy="35718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pic>
            <p:nvPicPr>
              <p:cNvPr id="8220" name="Picture 28"/>
              <p:cNvPicPr>
                <a:picLocks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4283968" y="1268760"/>
                <a:ext cx="684212" cy="322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8244" name="Oval 52"/>
            <p:cNvSpPr>
              <a:spLocks noChangeArrowheads="1"/>
            </p:cNvSpPr>
            <p:nvPr/>
          </p:nvSpPr>
          <p:spPr bwMode="auto">
            <a:xfrm>
              <a:off x="3781425" y="3575050"/>
              <a:ext cx="1725613" cy="64452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82" name="CasellaDiTesto 81"/>
          <p:cNvSpPr txBox="1"/>
          <p:nvPr/>
        </p:nvSpPr>
        <p:spPr>
          <a:xfrm>
            <a:off x="683568" y="378904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Arial Black" pitchFamily="34" charset="0"/>
              </a:rPr>
              <a:t>Stato solido</a:t>
            </a:r>
            <a:endParaRPr lang="it-IT" sz="2800" dirty="0">
              <a:latin typeface="Arial Black" pitchFamily="34" charset="0"/>
            </a:endParaRPr>
          </a:p>
        </p:txBody>
      </p:sp>
      <p:sp>
        <p:nvSpPr>
          <p:cNvPr id="83" name="CasellaDiTesto 82"/>
          <p:cNvSpPr txBox="1"/>
          <p:nvPr/>
        </p:nvSpPr>
        <p:spPr>
          <a:xfrm>
            <a:off x="3779912" y="371703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atin typeface="Matisse ITC" pitchFamily="82" charset="0"/>
              </a:rPr>
              <a:t>Stato liquido</a:t>
            </a:r>
            <a:endParaRPr lang="it-IT" sz="3600" dirty="0">
              <a:latin typeface="Matisse ITC" pitchFamily="82" charset="0"/>
            </a:endParaRPr>
          </a:p>
        </p:txBody>
      </p:sp>
      <p:sp>
        <p:nvSpPr>
          <p:cNvPr id="84" name="CasellaDiTesto 83"/>
          <p:cNvSpPr txBox="1"/>
          <p:nvPr/>
        </p:nvSpPr>
        <p:spPr>
          <a:xfrm>
            <a:off x="6156176" y="3717032"/>
            <a:ext cx="2987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SimHei" pitchFamily="49" charset="-122"/>
                <a:ea typeface="SimHei" pitchFamily="49" charset="-122"/>
              </a:rPr>
              <a:t>Stato gassoso</a:t>
            </a:r>
            <a:endParaRPr lang="it-IT" sz="3200" dirty="0"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ransition spd="slow" advTm="25000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5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0" name="Rectangle 50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noFill/>
          <a:ln/>
        </p:spPr>
        <p:txBody>
          <a:bodyPr>
            <a:noAutofit/>
          </a:bodyPr>
          <a:lstStyle/>
          <a:p>
            <a:r>
              <a:rPr lang="it-IT" sz="7200" dirty="0">
                <a:solidFill>
                  <a:srgbClr val="9900FF"/>
                </a:solidFill>
                <a:latin typeface="BrowalliaUPC" pitchFamily="34" charset="-34"/>
                <a:cs typeface="BrowalliaUPC" pitchFamily="34" charset="-34"/>
              </a:rPr>
              <a:t>I passaggi di stato</a:t>
            </a:r>
          </a:p>
        </p:txBody>
      </p:sp>
      <p:sp>
        <p:nvSpPr>
          <p:cNvPr id="10366" name="Line 126"/>
          <p:cNvSpPr>
            <a:spLocks noChangeShapeType="1"/>
          </p:cNvSpPr>
          <p:nvPr/>
        </p:nvSpPr>
        <p:spPr bwMode="auto">
          <a:xfrm>
            <a:off x="1979613" y="6524625"/>
            <a:ext cx="5113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 flipV="1">
            <a:off x="7092950" y="4508500"/>
            <a:ext cx="0" cy="2016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68" name="Rectangle 128"/>
          <p:cNvSpPr>
            <a:spLocks noChangeArrowheads="1"/>
          </p:cNvSpPr>
          <p:nvPr/>
        </p:nvSpPr>
        <p:spPr bwMode="auto">
          <a:xfrm>
            <a:off x="2771800" y="6165304"/>
            <a:ext cx="32400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>
                <a:solidFill>
                  <a:srgbClr val="00B050"/>
                </a:solidFill>
              </a:rPr>
              <a:t>Sublimazione</a:t>
            </a:r>
            <a:endParaRPr lang="it-IT" sz="2400" dirty="0">
              <a:solidFill>
                <a:srgbClr val="00B050"/>
              </a:solidFill>
            </a:endParaRPr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971600" y="1628800"/>
            <a:ext cx="5472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971550" y="1628775"/>
            <a:ext cx="0" cy="2016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71" name="Rectangle 131"/>
          <p:cNvSpPr>
            <a:spLocks noChangeArrowheads="1"/>
          </p:cNvSpPr>
          <p:nvPr/>
        </p:nvSpPr>
        <p:spPr bwMode="auto">
          <a:xfrm>
            <a:off x="3203848" y="1196752"/>
            <a:ext cx="230505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dirty="0" err="1" smtClean="0">
                <a:solidFill>
                  <a:srgbClr val="FF0000"/>
                </a:solidFill>
              </a:rPr>
              <a:t>Brinamento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10372" name="Line 132"/>
          <p:cNvSpPr>
            <a:spLocks noChangeShapeType="1"/>
          </p:cNvSpPr>
          <p:nvPr/>
        </p:nvSpPr>
        <p:spPr bwMode="auto">
          <a:xfrm>
            <a:off x="1835150" y="6021388"/>
            <a:ext cx="223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73" name="Line 133"/>
          <p:cNvSpPr>
            <a:spLocks noChangeShapeType="1"/>
          </p:cNvSpPr>
          <p:nvPr/>
        </p:nvSpPr>
        <p:spPr bwMode="auto">
          <a:xfrm flipV="1">
            <a:off x="4067175" y="565785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74" name="Rectangle 134"/>
          <p:cNvSpPr>
            <a:spLocks noChangeArrowheads="1"/>
          </p:cNvSpPr>
          <p:nvPr/>
        </p:nvSpPr>
        <p:spPr bwMode="auto">
          <a:xfrm>
            <a:off x="1907704" y="5589240"/>
            <a:ext cx="158432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 dirty="0" smtClean="0">
                <a:solidFill>
                  <a:srgbClr val="800080"/>
                </a:solidFill>
              </a:rPr>
              <a:t>Fusione</a:t>
            </a:r>
            <a:endParaRPr lang="it-IT" sz="2800" b="1" dirty="0">
              <a:solidFill>
                <a:srgbClr val="800080"/>
              </a:solidFill>
            </a:endParaRPr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>
            <a:off x="4787900" y="4868863"/>
            <a:ext cx="2160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76" name="Line 136"/>
          <p:cNvSpPr>
            <a:spLocks noChangeShapeType="1"/>
          </p:cNvSpPr>
          <p:nvPr/>
        </p:nvSpPr>
        <p:spPr bwMode="auto">
          <a:xfrm flipV="1">
            <a:off x="6948488" y="4505325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77" name="Rectangle 137"/>
          <p:cNvSpPr>
            <a:spLocks noChangeArrowheads="1"/>
          </p:cNvSpPr>
          <p:nvPr/>
        </p:nvSpPr>
        <p:spPr bwMode="auto">
          <a:xfrm>
            <a:off x="4860032" y="4437112"/>
            <a:ext cx="187325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Evaporazione</a:t>
            </a:r>
            <a:endParaRPr lang="it-IT" sz="2400" dirty="0"/>
          </a:p>
        </p:txBody>
      </p:sp>
      <p:sp>
        <p:nvSpPr>
          <p:cNvPr id="10378" name="Line 138"/>
          <p:cNvSpPr>
            <a:spLocks noChangeShapeType="1"/>
          </p:cNvSpPr>
          <p:nvPr/>
        </p:nvSpPr>
        <p:spPr bwMode="auto">
          <a:xfrm flipH="1">
            <a:off x="3995738" y="2133600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79" name="Line 139"/>
          <p:cNvSpPr>
            <a:spLocks noChangeShapeType="1"/>
          </p:cNvSpPr>
          <p:nvPr/>
        </p:nvSpPr>
        <p:spPr bwMode="auto">
          <a:xfrm>
            <a:off x="3995738" y="2133600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80" name="Rectangle 140"/>
          <p:cNvSpPr>
            <a:spLocks noChangeArrowheads="1"/>
          </p:cNvSpPr>
          <p:nvPr/>
        </p:nvSpPr>
        <p:spPr bwMode="auto">
          <a:xfrm>
            <a:off x="4067944" y="1772816"/>
            <a:ext cx="208915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>
                <a:solidFill>
                  <a:srgbClr val="00B0F0"/>
                </a:solidFill>
              </a:rPr>
              <a:t>Condensazione</a:t>
            </a:r>
            <a:endParaRPr lang="it-IT" sz="2400" dirty="0">
              <a:solidFill>
                <a:srgbClr val="00B0F0"/>
              </a:solidFill>
            </a:endParaRPr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>
            <a:off x="1116013" y="3141663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it-IT"/>
          </a:p>
        </p:txBody>
      </p:sp>
      <p:grpSp>
        <p:nvGrpSpPr>
          <p:cNvPr id="161" name="Gruppo 160"/>
          <p:cNvGrpSpPr/>
          <p:nvPr/>
        </p:nvGrpSpPr>
        <p:grpSpPr>
          <a:xfrm>
            <a:off x="179512" y="3717032"/>
            <a:ext cx="1728788" cy="2955925"/>
            <a:chOff x="190500" y="3784600"/>
            <a:chExt cx="1728788" cy="2955925"/>
          </a:xfrm>
        </p:grpSpPr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270000" y="4870450"/>
              <a:ext cx="649288" cy="151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48" name="Oval 8"/>
            <p:cNvSpPr>
              <a:spLocks noChangeArrowheads="1"/>
            </p:cNvSpPr>
            <p:nvPr/>
          </p:nvSpPr>
          <p:spPr bwMode="auto">
            <a:xfrm>
              <a:off x="192088" y="6096000"/>
              <a:ext cx="1725612" cy="64452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60" name="Gruppo 159"/>
            <p:cNvGrpSpPr/>
            <p:nvPr/>
          </p:nvGrpSpPr>
          <p:grpSpPr>
            <a:xfrm>
              <a:off x="190500" y="3784600"/>
              <a:ext cx="1439863" cy="2811463"/>
              <a:chOff x="190500" y="3784600"/>
              <a:chExt cx="1439863" cy="2811463"/>
            </a:xfrm>
          </p:grpSpPr>
          <p:sp>
            <p:nvSpPr>
              <p:cNvPr id="10243" name="Line 3"/>
              <p:cNvSpPr>
                <a:spLocks noChangeShapeType="1"/>
              </p:cNvSpPr>
              <p:nvPr/>
            </p:nvSpPr>
            <p:spPr bwMode="auto">
              <a:xfrm>
                <a:off x="766763" y="4365625"/>
                <a:ext cx="0" cy="5048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44" name="Line 4"/>
              <p:cNvSpPr>
                <a:spLocks noChangeShapeType="1"/>
              </p:cNvSpPr>
              <p:nvPr/>
            </p:nvSpPr>
            <p:spPr bwMode="auto">
              <a:xfrm>
                <a:off x="1270000" y="4365625"/>
                <a:ext cx="0" cy="5048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45" name="Line 5"/>
              <p:cNvSpPr>
                <a:spLocks noChangeShapeType="1"/>
              </p:cNvSpPr>
              <p:nvPr/>
            </p:nvSpPr>
            <p:spPr bwMode="auto">
              <a:xfrm flipH="1">
                <a:off x="190500" y="4870450"/>
                <a:ext cx="576263" cy="15113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auto">
              <a:xfrm>
                <a:off x="695325" y="4079875"/>
                <a:ext cx="646113" cy="212725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49" name="Arc 9"/>
              <p:cNvSpPr>
                <a:spLocks/>
              </p:cNvSpPr>
              <p:nvPr/>
            </p:nvSpPr>
            <p:spPr bwMode="auto">
              <a:xfrm>
                <a:off x="1273175" y="4225925"/>
                <a:ext cx="73025" cy="142875"/>
              </a:xfrm>
              <a:custGeom>
                <a:avLst/>
                <a:gdLst>
                  <a:gd name="G0" fmla="+- 21599 0 0"/>
                  <a:gd name="G1" fmla="+- 21354 0 0"/>
                  <a:gd name="G2" fmla="+- 21600 0 0"/>
                  <a:gd name="T0" fmla="*/ 0 w 21599"/>
                  <a:gd name="T1" fmla="*/ 21117 h 21354"/>
                  <a:gd name="T2" fmla="*/ 18349 w 21599"/>
                  <a:gd name="T3" fmla="*/ 0 h 21354"/>
                  <a:gd name="T4" fmla="*/ 21599 w 21599"/>
                  <a:gd name="T5" fmla="*/ 21354 h 21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354" fill="none" extrusionOk="0">
                    <a:moveTo>
                      <a:pt x="0" y="21117"/>
                    </a:moveTo>
                    <a:cubicBezTo>
                      <a:pt x="116" y="10533"/>
                      <a:pt x="7884" y="1592"/>
                      <a:pt x="18348" y="-1"/>
                    </a:cubicBezTo>
                  </a:path>
                  <a:path w="21599" h="21354" stroke="0" extrusionOk="0">
                    <a:moveTo>
                      <a:pt x="0" y="21117"/>
                    </a:moveTo>
                    <a:cubicBezTo>
                      <a:pt x="116" y="10533"/>
                      <a:pt x="7884" y="1592"/>
                      <a:pt x="18348" y="-1"/>
                    </a:cubicBezTo>
                    <a:lnTo>
                      <a:pt x="21599" y="2135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50" name="Arc 10"/>
              <p:cNvSpPr>
                <a:spLocks/>
              </p:cNvSpPr>
              <p:nvPr/>
            </p:nvSpPr>
            <p:spPr bwMode="auto">
              <a:xfrm>
                <a:off x="693738" y="4224338"/>
                <a:ext cx="73025" cy="14446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51" name="AutoShape 11"/>
              <p:cNvSpPr>
                <a:spLocks noChangeArrowheads="1"/>
              </p:cNvSpPr>
              <p:nvPr/>
            </p:nvSpPr>
            <p:spPr bwMode="auto">
              <a:xfrm rot="19920000">
                <a:off x="406400" y="6203950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2" name="AutoShape 12"/>
              <p:cNvSpPr>
                <a:spLocks noChangeArrowheads="1"/>
              </p:cNvSpPr>
              <p:nvPr/>
            </p:nvSpPr>
            <p:spPr bwMode="auto">
              <a:xfrm>
                <a:off x="623888" y="6132513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3" name="AutoShape 13"/>
              <p:cNvSpPr>
                <a:spLocks noChangeArrowheads="1"/>
              </p:cNvSpPr>
              <p:nvPr/>
            </p:nvSpPr>
            <p:spPr bwMode="auto">
              <a:xfrm rot="18720000">
                <a:off x="1081088" y="5988050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4" name="AutoShape 14"/>
              <p:cNvSpPr>
                <a:spLocks noChangeArrowheads="1"/>
              </p:cNvSpPr>
              <p:nvPr/>
            </p:nvSpPr>
            <p:spPr bwMode="auto">
              <a:xfrm rot="3420000">
                <a:off x="1008063" y="6311900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5" name="AutoShape 15"/>
              <p:cNvSpPr>
                <a:spLocks noChangeArrowheads="1"/>
              </p:cNvSpPr>
              <p:nvPr/>
            </p:nvSpPr>
            <p:spPr bwMode="auto">
              <a:xfrm rot="19140000">
                <a:off x="1271588" y="6022975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6" name="AutoShape 16"/>
              <p:cNvSpPr>
                <a:spLocks noChangeArrowheads="1"/>
              </p:cNvSpPr>
              <p:nvPr/>
            </p:nvSpPr>
            <p:spPr bwMode="auto">
              <a:xfrm>
                <a:off x="1127125" y="6167438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7" name="AutoShape 17"/>
              <p:cNvSpPr>
                <a:spLocks noChangeArrowheads="1"/>
              </p:cNvSpPr>
              <p:nvPr/>
            </p:nvSpPr>
            <p:spPr bwMode="auto">
              <a:xfrm>
                <a:off x="623888" y="6346825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8" name="AutoShape 18"/>
              <p:cNvSpPr>
                <a:spLocks noChangeArrowheads="1"/>
              </p:cNvSpPr>
              <p:nvPr/>
            </p:nvSpPr>
            <p:spPr bwMode="auto">
              <a:xfrm>
                <a:off x="839788" y="6022975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9" name="AutoShape 19"/>
              <p:cNvSpPr>
                <a:spLocks noChangeArrowheads="1"/>
              </p:cNvSpPr>
              <p:nvPr/>
            </p:nvSpPr>
            <p:spPr bwMode="auto">
              <a:xfrm rot="2700000">
                <a:off x="911226" y="6311900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0" name="AutoShape 20"/>
              <p:cNvSpPr>
                <a:spLocks noChangeArrowheads="1"/>
              </p:cNvSpPr>
              <p:nvPr/>
            </p:nvSpPr>
            <p:spPr bwMode="auto">
              <a:xfrm rot="2580000">
                <a:off x="469900" y="6310313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pic>
            <p:nvPicPr>
              <p:cNvPr id="10261" name="Picture 21"/>
              <p:cNvPicPr>
                <a:picLocks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22325" y="3856038"/>
                <a:ext cx="393700" cy="395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262" name="Picture 22"/>
              <p:cNvPicPr>
                <a:picLocks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79450" y="3784600"/>
                <a:ext cx="684213" cy="322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0281" name="AutoShape 41"/>
              <p:cNvSpPr>
                <a:spLocks noChangeArrowheads="1"/>
              </p:cNvSpPr>
              <p:nvPr/>
            </p:nvSpPr>
            <p:spPr bwMode="auto">
              <a:xfrm>
                <a:off x="973138" y="5878513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2" name="AutoShape 42"/>
              <p:cNvSpPr>
                <a:spLocks noChangeArrowheads="1"/>
              </p:cNvSpPr>
              <p:nvPr/>
            </p:nvSpPr>
            <p:spPr bwMode="auto">
              <a:xfrm>
                <a:off x="912813" y="6383338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3" name="AutoShape 43"/>
              <p:cNvSpPr>
                <a:spLocks noChangeArrowheads="1"/>
              </p:cNvSpPr>
              <p:nvPr/>
            </p:nvSpPr>
            <p:spPr bwMode="auto">
              <a:xfrm rot="18000000">
                <a:off x="623888" y="5988050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4" name="AutoShape 44"/>
              <p:cNvSpPr>
                <a:spLocks noChangeArrowheads="1"/>
              </p:cNvSpPr>
              <p:nvPr/>
            </p:nvSpPr>
            <p:spPr bwMode="auto">
              <a:xfrm rot="2700000">
                <a:off x="1379538" y="6132512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5" name="AutoShape 45"/>
              <p:cNvSpPr>
                <a:spLocks noChangeArrowheads="1"/>
              </p:cNvSpPr>
              <p:nvPr/>
            </p:nvSpPr>
            <p:spPr bwMode="auto">
              <a:xfrm rot="2580000">
                <a:off x="1344613" y="6311900"/>
                <a:ext cx="285750" cy="212725"/>
              </a:xfrm>
              <a:prstGeom prst="cube">
                <a:avLst>
                  <a:gd name="adj" fmla="val 24981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384" name="Rectangle 144"/>
            <p:cNvSpPr>
              <a:spLocks noChangeArrowheads="1"/>
            </p:cNvSpPr>
            <p:nvPr/>
          </p:nvSpPr>
          <p:spPr bwMode="auto">
            <a:xfrm>
              <a:off x="611560" y="5373216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Solido</a:t>
              </a:r>
              <a:endParaRPr lang="it-IT" dirty="0"/>
            </a:p>
          </p:txBody>
        </p:sp>
      </p:grpSp>
      <p:grpSp>
        <p:nvGrpSpPr>
          <p:cNvPr id="162" name="Gruppo 161"/>
          <p:cNvGrpSpPr/>
          <p:nvPr/>
        </p:nvGrpSpPr>
        <p:grpSpPr>
          <a:xfrm>
            <a:off x="3203575" y="2709863"/>
            <a:ext cx="1800746" cy="2955925"/>
            <a:chOff x="3203575" y="2709863"/>
            <a:chExt cx="1800746" cy="2955925"/>
          </a:xfrm>
        </p:grpSpPr>
        <p:sp>
          <p:nvSpPr>
            <p:cNvPr id="10263" name="Line 23"/>
            <p:cNvSpPr>
              <a:spLocks noChangeShapeType="1"/>
            </p:cNvSpPr>
            <p:nvPr/>
          </p:nvSpPr>
          <p:spPr bwMode="auto">
            <a:xfrm>
              <a:off x="3779838" y="3290888"/>
              <a:ext cx="0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>
              <a:off x="4275138" y="3290888"/>
              <a:ext cx="0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65" name="Line 25"/>
            <p:cNvSpPr>
              <a:spLocks noChangeShapeType="1"/>
            </p:cNvSpPr>
            <p:nvPr/>
          </p:nvSpPr>
          <p:spPr bwMode="auto">
            <a:xfrm flipH="1">
              <a:off x="3203575" y="3795713"/>
              <a:ext cx="576263" cy="151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66" name="Line 26"/>
            <p:cNvSpPr>
              <a:spLocks noChangeShapeType="1"/>
            </p:cNvSpPr>
            <p:nvPr/>
          </p:nvSpPr>
          <p:spPr bwMode="auto">
            <a:xfrm>
              <a:off x="4275138" y="3795713"/>
              <a:ext cx="649287" cy="151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67" name="Oval 27"/>
            <p:cNvSpPr>
              <a:spLocks noChangeArrowheads="1"/>
            </p:cNvSpPr>
            <p:nvPr/>
          </p:nvSpPr>
          <p:spPr bwMode="auto">
            <a:xfrm>
              <a:off x="3690938" y="3005138"/>
              <a:ext cx="646112" cy="21272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68" name="Oval 28"/>
            <p:cNvSpPr>
              <a:spLocks noChangeArrowheads="1"/>
            </p:cNvSpPr>
            <p:nvPr/>
          </p:nvSpPr>
          <p:spPr bwMode="auto">
            <a:xfrm>
              <a:off x="3216275" y="5021263"/>
              <a:ext cx="1725613" cy="64452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69" name="Arc 29"/>
            <p:cNvSpPr>
              <a:spLocks/>
            </p:cNvSpPr>
            <p:nvPr/>
          </p:nvSpPr>
          <p:spPr bwMode="auto">
            <a:xfrm>
              <a:off x="4278313" y="3151188"/>
              <a:ext cx="73025" cy="142875"/>
            </a:xfrm>
            <a:custGeom>
              <a:avLst/>
              <a:gdLst>
                <a:gd name="G0" fmla="+- 21599 0 0"/>
                <a:gd name="G1" fmla="+- 21354 0 0"/>
                <a:gd name="G2" fmla="+- 21600 0 0"/>
                <a:gd name="T0" fmla="*/ 0 w 21599"/>
                <a:gd name="T1" fmla="*/ 21117 h 21354"/>
                <a:gd name="T2" fmla="*/ 18349 w 21599"/>
                <a:gd name="T3" fmla="*/ 0 h 21354"/>
                <a:gd name="T4" fmla="*/ 21599 w 21599"/>
                <a:gd name="T5" fmla="*/ 21354 h 2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9" h="21354" fill="none" extrusionOk="0">
                  <a:moveTo>
                    <a:pt x="0" y="21117"/>
                  </a:moveTo>
                  <a:cubicBezTo>
                    <a:pt x="116" y="10533"/>
                    <a:pt x="7884" y="1592"/>
                    <a:pt x="18348" y="-1"/>
                  </a:cubicBezTo>
                </a:path>
                <a:path w="21599" h="21354" stroke="0" extrusionOk="0">
                  <a:moveTo>
                    <a:pt x="0" y="21117"/>
                  </a:moveTo>
                  <a:cubicBezTo>
                    <a:pt x="116" y="10533"/>
                    <a:pt x="7884" y="1592"/>
                    <a:pt x="18348" y="-1"/>
                  </a:cubicBezTo>
                  <a:lnTo>
                    <a:pt x="21599" y="21354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70" name="Arc 30"/>
            <p:cNvSpPr>
              <a:spLocks/>
            </p:cNvSpPr>
            <p:nvPr/>
          </p:nvSpPr>
          <p:spPr bwMode="auto">
            <a:xfrm>
              <a:off x="3698875" y="3149600"/>
              <a:ext cx="73025" cy="144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pic>
          <p:nvPicPr>
            <p:cNvPr id="10271" name="Picture 31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46513" y="2776538"/>
              <a:ext cx="393700" cy="395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72" name="Picture 32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84588" y="2709863"/>
              <a:ext cx="684212" cy="322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88" name="Oval 48"/>
            <p:cNvSpPr>
              <a:spLocks noChangeArrowheads="1"/>
            </p:cNvSpPr>
            <p:nvPr/>
          </p:nvSpPr>
          <p:spPr bwMode="auto">
            <a:xfrm>
              <a:off x="3494088" y="4373563"/>
              <a:ext cx="1076325" cy="357187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85" name="Rectangle 145"/>
            <p:cNvSpPr>
              <a:spLocks noChangeArrowheads="1"/>
            </p:cNvSpPr>
            <p:nvPr/>
          </p:nvSpPr>
          <p:spPr bwMode="auto">
            <a:xfrm>
              <a:off x="3635896" y="3933056"/>
              <a:ext cx="13684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Liquido</a:t>
              </a:r>
              <a:endParaRPr lang="it-IT" dirty="0"/>
            </a:p>
          </p:txBody>
        </p:sp>
      </p:grpSp>
      <p:grpSp>
        <p:nvGrpSpPr>
          <p:cNvPr id="163" name="Gruppo 162"/>
          <p:cNvGrpSpPr/>
          <p:nvPr/>
        </p:nvGrpSpPr>
        <p:grpSpPr>
          <a:xfrm>
            <a:off x="6165850" y="1481138"/>
            <a:ext cx="1728788" cy="2954337"/>
            <a:chOff x="6165850" y="1481138"/>
            <a:chExt cx="1728788" cy="2954337"/>
          </a:xfrm>
        </p:grpSpPr>
        <p:sp>
          <p:nvSpPr>
            <p:cNvPr id="10273" name="Line 33"/>
            <p:cNvSpPr>
              <a:spLocks noChangeShapeType="1"/>
            </p:cNvSpPr>
            <p:nvPr/>
          </p:nvSpPr>
          <p:spPr bwMode="auto">
            <a:xfrm>
              <a:off x="6742113" y="2060575"/>
              <a:ext cx="0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74" name="Line 34"/>
            <p:cNvSpPr>
              <a:spLocks noChangeShapeType="1"/>
            </p:cNvSpPr>
            <p:nvPr/>
          </p:nvSpPr>
          <p:spPr bwMode="auto">
            <a:xfrm>
              <a:off x="7245350" y="2060575"/>
              <a:ext cx="0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75" name="Line 35"/>
            <p:cNvSpPr>
              <a:spLocks noChangeShapeType="1"/>
            </p:cNvSpPr>
            <p:nvPr/>
          </p:nvSpPr>
          <p:spPr bwMode="auto">
            <a:xfrm flipH="1">
              <a:off x="6165850" y="2565400"/>
              <a:ext cx="576263" cy="151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76" name="Line 36"/>
            <p:cNvSpPr>
              <a:spLocks noChangeShapeType="1"/>
            </p:cNvSpPr>
            <p:nvPr/>
          </p:nvSpPr>
          <p:spPr bwMode="auto">
            <a:xfrm>
              <a:off x="7245350" y="2565400"/>
              <a:ext cx="649288" cy="151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77" name="Oval 37"/>
            <p:cNvSpPr>
              <a:spLocks noChangeArrowheads="1"/>
            </p:cNvSpPr>
            <p:nvPr/>
          </p:nvSpPr>
          <p:spPr bwMode="auto">
            <a:xfrm>
              <a:off x="6670675" y="1774825"/>
              <a:ext cx="646113" cy="21272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78" name="Oval 38"/>
            <p:cNvSpPr>
              <a:spLocks noChangeArrowheads="1"/>
            </p:cNvSpPr>
            <p:nvPr/>
          </p:nvSpPr>
          <p:spPr bwMode="auto">
            <a:xfrm>
              <a:off x="6167438" y="3790950"/>
              <a:ext cx="1725612" cy="64452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79" name="Arc 39"/>
            <p:cNvSpPr>
              <a:spLocks/>
            </p:cNvSpPr>
            <p:nvPr/>
          </p:nvSpPr>
          <p:spPr bwMode="auto">
            <a:xfrm>
              <a:off x="7248525" y="1920875"/>
              <a:ext cx="73025" cy="142875"/>
            </a:xfrm>
            <a:custGeom>
              <a:avLst/>
              <a:gdLst>
                <a:gd name="G0" fmla="+- 21599 0 0"/>
                <a:gd name="G1" fmla="+- 21354 0 0"/>
                <a:gd name="G2" fmla="+- 21600 0 0"/>
                <a:gd name="T0" fmla="*/ 0 w 21599"/>
                <a:gd name="T1" fmla="*/ 21117 h 21354"/>
                <a:gd name="T2" fmla="*/ 18349 w 21599"/>
                <a:gd name="T3" fmla="*/ 0 h 21354"/>
                <a:gd name="T4" fmla="*/ 21599 w 21599"/>
                <a:gd name="T5" fmla="*/ 21354 h 2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9" h="21354" fill="none" extrusionOk="0">
                  <a:moveTo>
                    <a:pt x="0" y="21117"/>
                  </a:moveTo>
                  <a:cubicBezTo>
                    <a:pt x="116" y="10533"/>
                    <a:pt x="7884" y="1592"/>
                    <a:pt x="18348" y="-1"/>
                  </a:cubicBezTo>
                </a:path>
                <a:path w="21599" h="21354" stroke="0" extrusionOk="0">
                  <a:moveTo>
                    <a:pt x="0" y="21117"/>
                  </a:moveTo>
                  <a:cubicBezTo>
                    <a:pt x="116" y="10533"/>
                    <a:pt x="7884" y="1592"/>
                    <a:pt x="18348" y="-1"/>
                  </a:cubicBezTo>
                  <a:lnTo>
                    <a:pt x="21599" y="21354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280" name="Arc 40"/>
            <p:cNvSpPr>
              <a:spLocks/>
            </p:cNvSpPr>
            <p:nvPr/>
          </p:nvSpPr>
          <p:spPr bwMode="auto">
            <a:xfrm>
              <a:off x="6669088" y="1919288"/>
              <a:ext cx="73025" cy="14446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pic>
          <p:nvPicPr>
            <p:cNvPr id="10286" name="Picture 46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808788" y="1550988"/>
              <a:ext cx="393700" cy="395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87" name="Picture 47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664325" y="1481138"/>
              <a:ext cx="684213" cy="322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89" name="Freeform 49"/>
            <p:cNvSpPr>
              <a:spLocks/>
            </p:cNvSpPr>
            <p:nvPr/>
          </p:nvSpPr>
          <p:spPr bwMode="auto">
            <a:xfrm>
              <a:off x="6454775" y="3429000"/>
              <a:ext cx="1082675" cy="774700"/>
            </a:xfrm>
            <a:custGeom>
              <a:avLst/>
              <a:gdLst/>
              <a:ahLst/>
              <a:cxnLst>
                <a:cxn ang="0">
                  <a:pos x="37" y="169"/>
                </a:cxn>
                <a:cxn ang="0">
                  <a:pos x="10" y="194"/>
                </a:cxn>
                <a:cxn ang="0">
                  <a:pos x="0" y="229"/>
                </a:cxn>
                <a:cxn ang="0">
                  <a:pos x="20" y="276"/>
                </a:cxn>
                <a:cxn ang="0">
                  <a:pos x="20" y="307"/>
                </a:cxn>
                <a:cxn ang="0">
                  <a:pos x="16" y="345"/>
                </a:cxn>
                <a:cxn ang="0">
                  <a:pos x="35" y="379"/>
                </a:cxn>
                <a:cxn ang="0">
                  <a:pos x="70" y="397"/>
                </a:cxn>
                <a:cxn ang="0">
                  <a:pos x="101" y="411"/>
                </a:cxn>
                <a:cxn ang="0">
                  <a:pos x="136" y="442"/>
                </a:cxn>
                <a:cxn ang="0">
                  <a:pos x="181" y="457"/>
                </a:cxn>
                <a:cxn ang="0">
                  <a:pos x="230" y="453"/>
                </a:cxn>
                <a:cxn ang="0">
                  <a:pos x="277" y="460"/>
                </a:cxn>
                <a:cxn ang="0">
                  <a:pos x="348" y="487"/>
                </a:cxn>
                <a:cxn ang="0">
                  <a:pos x="397" y="475"/>
                </a:cxn>
                <a:cxn ang="0">
                  <a:pos x="435" y="443"/>
                </a:cxn>
                <a:cxn ang="0">
                  <a:pos x="450" y="414"/>
                </a:cxn>
                <a:cxn ang="0">
                  <a:pos x="498" y="427"/>
                </a:cxn>
                <a:cxn ang="0">
                  <a:pos x="549" y="412"/>
                </a:cxn>
                <a:cxn ang="0">
                  <a:pos x="582" y="374"/>
                </a:cxn>
                <a:cxn ang="0">
                  <a:pos x="608" y="335"/>
                </a:cxn>
                <a:cxn ang="0">
                  <a:pos x="655" y="304"/>
                </a:cxn>
                <a:cxn ang="0">
                  <a:pos x="679" y="255"/>
                </a:cxn>
                <a:cxn ang="0">
                  <a:pos x="675" y="203"/>
                </a:cxn>
                <a:cxn ang="0">
                  <a:pos x="664" y="157"/>
                </a:cxn>
                <a:cxn ang="0">
                  <a:pos x="661" y="114"/>
                </a:cxn>
                <a:cxn ang="0">
                  <a:pos x="639" y="81"/>
                </a:cxn>
                <a:cxn ang="0">
                  <a:pos x="604" y="61"/>
                </a:cxn>
                <a:cxn ang="0">
                  <a:pos x="587" y="26"/>
                </a:cxn>
                <a:cxn ang="0">
                  <a:pos x="555" y="5"/>
                </a:cxn>
                <a:cxn ang="0">
                  <a:pos x="512" y="2"/>
                </a:cxn>
                <a:cxn ang="0">
                  <a:pos x="470" y="26"/>
                </a:cxn>
                <a:cxn ang="0">
                  <a:pos x="446" y="7"/>
                </a:cxn>
                <a:cxn ang="0">
                  <a:pos x="397" y="3"/>
                </a:cxn>
                <a:cxn ang="0">
                  <a:pos x="354" y="37"/>
                </a:cxn>
                <a:cxn ang="0">
                  <a:pos x="327" y="21"/>
                </a:cxn>
                <a:cxn ang="0">
                  <a:pos x="273" y="18"/>
                </a:cxn>
                <a:cxn ang="0">
                  <a:pos x="221" y="58"/>
                </a:cxn>
                <a:cxn ang="0">
                  <a:pos x="195" y="48"/>
                </a:cxn>
                <a:cxn ang="0">
                  <a:pos x="145" y="47"/>
                </a:cxn>
                <a:cxn ang="0">
                  <a:pos x="92" y="75"/>
                </a:cxn>
                <a:cxn ang="0">
                  <a:pos x="63" y="127"/>
                </a:cxn>
              </a:cxnLst>
              <a:rect l="0" t="0" r="r" b="b"/>
              <a:pathLst>
                <a:path w="682" h="488">
                  <a:moveTo>
                    <a:pt x="62" y="162"/>
                  </a:moveTo>
                  <a:lnTo>
                    <a:pt x="49" y="164"/>
                  </a:lnTo>
                  <a:lnTo>
                    <a:pt x="37" y="169"/>
                  </a:lnTo>
                  <a:lnTo>
                    <a:pt x="27" y="176"/>
                  </a:lnTo>
                  <a:lnTo>
                    <a:pt x="18" y="184"/>
                  </a:lnTo>
                  <a:lnTo>
                    <a:pt x="10" y="194"/>
                  </a:lnTo>
                  <a:lnTo>
                    <a:pt x="5" y="204"/>
                  </a:lnTo>
                  <a:lnTo>
                    <a:pt x="1" y="216"/>
                  </a:lnTo>
                  <a:lnTo>
                    <a:pt x="0" y="229"/>
                  </a:lnTo>
                  <a:lnTo>
                    <a:pt x="2" y="246"/>
                  </a:lnTo>
                  <a:lnTo>
                    <a:pt x="9" y="262"/>
                  </a:lnTo>
                  <a:lnTo>
                    <a:pt x="20" y="276"/>
                  </a:lnTo>
                  <a:lnTo>
                    <a:pt x="34" y="286"/>
                  </a:lnTo>
                  <a:lnTo>
                    <a:pt x="26" y="296"/>
                  </a:lnTo>
                  <a:lnTo>
                    <a:pt x="20" y="307"/>
                  </a:lnTo>
                  <a:lnTo>
                    <a:pt x="16" y="319"/>
                  </a:lnTo>
                  <a:lnTo>
                    <a:pt x="15" y="331"/>
                  </a:lnTo>
                  <a:lnTo>
                    <a:pt x="16" y="345"/>
                  </a:lnTo>
                  <a:lnTo>
                    <a:pt x="20" y="357"/>
                  </a:lnTo>
                  <a:lnTo>
                    <a:pt x="27" y="369"/>
                  </a:lnTo>
                  <a:lnTo>
                    <a:pt x="35" y="379"/>
                  </a:lnTo>
                  <a:lnTo>
                    <a:pt x="45" y="387"/>
                  </a:lnTo>
                  <a:lnTo>
                    <a:pt x="57" y="393"/>
                  </a:lnTo>
                  <a:lnTo>
                    <a:pt x="70" y="397"/>
                  </a:lnTo>
                  <a:lnTo>
                    <a:pt x="84" y="398"/>
                  </a:lnTo>
                  <a:lnTo>
                    <a:pt x="92" y="398"/>
                  </a:lnTo>
                  <a:lnTo>
                    <a:pt x="101" y="411"/>
                  </a:lnTo>
                  <a:lnTo>
                    <a:pt x="111" y="423"/>
                  </a:lnTo>
                  <a:lnTo>
                    <a:pt x="123" y="433"/>
                  </a:lnTo>
                  <a:lnTo>
                    <a:pt x="136" y="442"/>
                  </a:lnTo>
                  <a:lnTo>
                    <a:pt x="150" y="449"/>
                  </a:lnTo>
                  <a:lnTo>
                    <a:pt x="165" y="454"/>
                  </a:lnTo>
                  <a:lnTo>
                    <a:pt x="181" y="457"/>
                  </a:lnTo>
                  <a:lnTo>
                    <a:pt x="197" y="458"/>
                  </a:lnTo>
                  <a:lnTo>
                    <a:pt x="214" y="457"/>
                  </a:lnTo>
                  <a:lnTo>
                    <a:pt x="230" y="453"/>
                  </a:lnTo>
                  <a:lnTo>
                    <a:pt x="245" y="448"/>
                  </a:lnTo>
                  <a:lnTo>
                    <a:pt x="260" y="441"/>
                  </a:lnTo>
                  <a:lnTo>
                    <a:pt x="277" y="460"/>
                  </a:lnTo>
                  <a:lnTo>
                    <a:pt x="298" y="475"/>
                  </a:lnTo>
                  <a:lnTo>
                    <a:pt x="322" y="484"/>
                  </a:lnTo>
                  <a:lnTo>
                    <a:pt x="348" y="487"/>
                  </a:lnTo>
                  <a:lnTo>
                    <a:pt x="365" y="486"/>
                  </a:lnTo>
                  <a:lnTo>
                    <a:pt x="382" y="481"/>
                  </a:lnTo>
                  <a:lnTo>
                    <a:pt x="397" y="475"/>
                  </a:lnTo>
                  <a:lnTo>
                    <a:pt x="412" y="467"/>
                  </a:lnTo>
                  <a:lnTo>
                    <a:pt x="424" y="456"/>
                  </a:lnTo>
                  <a:lnTo>
                    <a:pt x="435" y="443"/>
                  </a:lnTo>
                  <a:lnTo>
                    <a:pt x="444" y="429"/>
                  </a:lnTo>
                  <a:lnTo>
                    <a:pt x="450" y="413"/>
                  </a:lnTo>
                  <a:lnTo>
                    <a:pt x="450" y="414"/>
                  </a:lnTo>
                  <a:lnTo>
                    <a:pt x="473" y="424"/>
                  </a:lnTo>
                  <a:lnTo>
                    <a:pt x="486" y="426"/>
                  </a:lnTo>
                  <a:lnTo>
                    <a:pt x="498" y="427"/>
                  </a:lnTo>
                  <a:lnTo>
                    <a:pt x="517" y="425"/>
                  </a:lnTo>
                  <a:lnTo>
                    <a:pt x="534" y="420"/>
                  </a:lnTo>
                  <a:lnTo>
                    <a:pt x="549" y="412"/>
                  </a:lnTo>
                  <a:lnTo>
                    <a:pt x="562" y="402"/>
                  </a:lnTo>
                  <a:lnTo>
                    <a:pt x="574" y="389"/>
                  </a:lnTo>
                  <a:lnTo>
                    <a:pt x="582" y="374"/>
                  </a:lnTo>
                  <a:lnTo>
                    <a:pt x="588" y="357"/>
                  </a:lnTo>
                  <a:lnTo>
                    <a:pt x="589" y="339"/>
                  </a:lnTo>
                  <a:lnTo>
                    <a:pt x="608" y="335"/>
                  </a:lnTo>
                  <a:lnTo>
                    <a:pt x="626" y="327"/>
                  </a:lnTo>
                  <a:lnTo>
                    <a:pt x="641" y="317"/>
                  </a:lnTo>
                  <a:lnTo>
                    <a:pt x="655" y="304"/>
                  </a:lnTo>
                  <a:lnTo>
                    <a:pt x="666" y="289"/>
                  </a:lnTo>
                  <a:lnTo>
                    <a:pt x="674" y="273"/>
                  </a:lnTo>
                  <a:lnTo>
                    <a:pt x="679" y="255"/>
                  </a:lnTo>
                  <a:lnTo>
                    <a:pt x="681" y="236"/>
                  </a:lnTo>
                  <a:lnTo>
                    <a:pt x="680" y="219"/>
                  </a:lnTo>
                  <a:lnTo>
                    <a:pt x="675" y="203"/>
                  </a:lnTo>
                  <a:lnTo>
                    <a:pt x="668" y="187"/>
                  </a:lnTo>
                  <a:lnTo>
                    <a:pt x="659" y="173"/>
                  </a:lnTo>
                  <a:lnTo>
                    <a:pt x="664" y="157"/>
                  </a:lnTo>
                  <a:lnTo>
                    <a:pt x="665" y="140"/>
                  </a:lnTo>
                  <a:lnTo>
                    <a:pt x="664" y="127"/>
                  </a:lnTo>
                  <a:lnTo>
                    <a:pt x="661" y="114"/>
                  </a:lnTo>
                  <a:lnTo>
                    <a:pt x="656" y="102"/>
                  </a:lnTo>
                  <a:lnTo>
                    <a:pt x="648" y="91"/>
                  </a:lnTo>
                  <a:lnTo>
                    <a:pt x="639" y="81"/>
                  </a:lnTo>
                  <a:lnTo>
                    <a:pt x="629" y="73"/>
                  </a:lnTo>
                  <a:lnTo>
                    <a:pt x="617" y="66"/>
                  </a:lnTo>
                  <a:lnTo>
                    <a:pt x="604" y="61"/>
                  </a:lnTo>
                  <a:lnTo>
                    <a:pt x="600" y="48"/>
                  </a:lnTo>
                  <a:lnTo>
                    <a:pt x="595" y="37"/>
                  </a:lnTo>
                  <a:lnTo>
                    <a:pt x="587" y="26"/>
                  </a:lnTo>
                  <a:lnTo>
                    <a:pt x="578" y="17"/>
                  </a:lnTo>
                  <a:lnTo>
                    <a:pt x="567" y="10"/>
                  </a:lnTo>
                  <a:lnTo>
                    <a:pt x="555" y="5"/>
                  </a:lnTo>
                  <a:lnTo>
                    <a:pt x="542" y="1"/>
                  </a:lnTo>
                  <a:lnTo>
                    <a:pt x="528" y="0"/>
                  </a:lnTo>
                  <a:lnTo>
                    <a:pt x="512" y="2"/>
                  </a:lnTo>
                  <a:lnTo>
                    <a:pt x="496" y="7"/>
                  </a:lnTo>
                  <a:lnTo>
                    <a:pt x="482" y="15"/>
                  </a:lnTo>
                  <a:lnTo>
                    <a:pt x="470" y="26"/>
                  </a:lnTo>
                  <a:lnTo>
                    <a:pt x="470" y="27"/>
                  </a:lnTo>
                  <a:lnTo>
                    <a:pt x="459" y="15"/>
                  </a:lnTo>
                  <a:lnTo>
                    <a:pt x="446" y="7"/>
                  </a:lnTo>
                  <a:lnTo>
                    <a:pt x="431" y="2"/>
                  </a:lnTo>
                  <a:lnTo>
                    <a:pt x="415" y="0"/>
                  </a:lnTo>
                  <a:lnTo>
                    <a:pt x="397" y="3"/>
                  </a:lnTo>
                  <a:lnTo>
                    <a:pt x="379" y="10"/>
                  </a:lnTo>
                  <a:lnTo>
                    <a:pt x="365" y="22"/>
                  </a:lnTo>
                  <a:lnTo>
                    <a:pt x="354" y="37"/>
                  </a:lnTo>
                  <a:lnTo>
                    <a:pt x="354" y="38"/>
                  </a:lnTo>
                  <a:lnTo>
                    <a:pt x="341" y="28"/>
                  </a:lnTo>
                  <a:lnTo>
                    <a:pt x="327" y="21"/>
                  </a:lnTo>
                  <a:lnTo>
                    <a:pt x="312" y="17"/>
                  </a:lnTo>
                  <a:lnTo>
                    <a:pt x="295" y="15"/>
                  </a:lnTo>
                  <a:lnTo>
                    <a:pt x="273" y="18"/>
                  </a:lnTo>
                  <a:lnTo>
                    <a:pt x="252" y="26"/>
                  </a:lnTo>
                  <a:lnTo>
                    <a:pt x="234" y="40"/>
                  </a:lnTo>
                  <a:lnTo>
                    <a:pt x="221" y="58"/>
                  </a:lnTo>
                  <a:lnTo>
                    <a:pt x="221" y="59"/>
                  </a:lnTo>
                  <a:lnTo>
                    <a:pt x="208" y="53"/>
                  </a:lnTo>
                  <a:lnTo>
                    <a:pt x="195" y="48"/>
                  </a:lnTo>
                  <a:lnTo>
                    <a:pt x="181" y="45"/>
                  </a:lnTo>
                  <a:lnTo>
                    <a:pt x="167" y="45"/>
                  </a:lnTo>
                  <a:lnTo>
                    <a:pt x="145" y="47"/>
                  </a:lnTo>
                  <a:lnTo>
                    <a:pt x="126" y="53"/>
                  </a:lnTo>
                  <a:lnTo>
                    <a:pt x="107" y="62"/>
                  </a:lnTo>
                  <a:lnTo>
                    <a:pt x="92" y="75"/>
                  </a:lnTo>
                  <a:lnTo>
                    <a:pt x="79" y="90"/>
                  </a:lnTo>
                  <a:lnTo>
                    <a:pt x="69" y="108"/>
                  </a:lnTo>
                  <a:lnTo>
                    <a:pt x="63" y="127"/>
                  </a:lnTo>
                  <a:lnTo>
                    <a:pt x="60" y="148"/>
                  </a:lnTo>
                  <a:lnTo>
                    <a:pt x="61" y="162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9804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386" name="Rectangle 146"/>
            <p:cNvSpPr>
              <a:spLocks noChangeArrowheads="1"/>
            </p:cNvSpPr>
            <p:nvPr/>
          </p:nvSpPr>
          <p:spPr bwMode="auto">
            <a:xfrm>
              <a:off x="6443663" y="3068638"/>
              <a:ext cx="11525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 smtClean="0"/>
                <a:t>Aeriforme</a:t>
              </a:r>
              <a:endParaRPr lang="it-IT" dirty="0"/>
            </a:p>
          </p:txBody>
        </p:sp>
      </p:grp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1331913" y="2781300"/>
            <a:ext cx="23764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>
                <a:solidFill>
                  <a:srgbClr val="FFC000"/>
                </a:solidFill>
              </a:rPr>
              <a:t>Solidificazione</a:t>
            </a:r>
            <a:endParaRPr lang="it-IT" sz="2400" dirty="0">
              <a:solidFill>
                <a:srgbClr val="FFC000"/>
              </a:solidFill>
            </a:endParaRPr>
          </a:p>
        </p:txBody>
      </p:sp>
      <p:sp>
        <p:nvSpPr>
          <p:cNvPr id="10393" name="Line 153"/>
          <p:cNvSpPr>
            <a:spLocks noChangeShapeType="1"/>
          </p:cNvSpPr>
          <p:nvPr/>
        </p:nvSpPr>
        <p:spPr bwMode="auto">
          <a:xfrm flipH="1">
            <a:off x="1116013" y="3141663"/>
            <a:ext cx="2519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slow" advTm="38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7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940"/>
                            </p:stCondLst>
                            <p:childTnLst>
                              <p:par>
                                <p:cTn id="71" presetID="17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940"/>
                            </p:stCondLst>
                            <p:childTnLst>
                              <p:par>
                                <p:cTn id="7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440"/>
                            </p:stCondLst>
                            <p:childTnLst>
                              <p:par>
                                <p:cTn id="85" presetID="1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940"/>
                            </p:stCondLst>
                            <p:childTnLst>
                              <p:par>
                                <p:cTn id="92" presetID="17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940"/>
                            </p:stCondLst>
                            <p:childTnLst>
                              <p:par>
                                <p:cTn id="9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440"/>
                            </p:stCondLst>
                            <p:childTnLst>
                              <p:par>
                                <p:cTn id="106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7940"/>
                            </p:stCondLst>
                            <p:childTnLst>
                              <p:par>
                                <p:cTn id="123" presetID="17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9940"/>
                            </p:stCondLst>
                            <p:childTnLst>
                              <p:par>
                                <p:cTn id="13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0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0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440"/>
                            </p:stCondLst>
                            <p:childTnLst>
                              <p:par>
                                <p:cTn id="137" presetID="3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0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2940"/>
                            </p:stCondLst>
                            <p:childTnLst>
                              <p:par>
                                <p:cTn id="144" presetID="17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4940"/>
                            </p:stCondLst>
                            <p:childTnLst>
                              <p:par>
                                <p:cTn id="15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440"/>
                            </p:stCondLst>
                            <p:childTnLst>
                              <p:par>
                                <p:cTn id="158" presetID="4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0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 tmFilter="0,0; .5, 1; 1, 1"/>
                                        <p:tgtEl>
                                          <p:spTgt spid="10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6740"/>
                            </p:stCondLst>
                            <p:childTnLst>
                              <p:par>
                                <p:cTn id="166" presetID="17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0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0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8740"/>
                            </p:stCondLst>
                            <p:childTnLst>
                              <p:par>
                                <p:cTn id="17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9240"/>
                            </p:stCondLst>
                            <p:childTnLst>
                              <p:par>
                                <p:cTn id="180" presetID="19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0" fill="hold"/>
                                        <p:tgtEl>
                                          <p:spTgt spid="10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0" fill="hold"/>
                                        <p:tgtEl>
                                          <p:spTgt spid="10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0" grpId="0" animBg="1"/>
      <p:bldP spid="10366" grpId="0" animBg="1"/>
      <p:bldP spid="10367" grpId="0" animBg="1"/>
      <p:bldP spid="10368" grpId="0"/>
      <p:bldP spid="10369" grpId="1" animBg="1"/>
      <p:bldP spid="10370" grpId="0" animBg="1"/>
      <p:bldP spid="10372" grpId="0" animBg="1"/>
      <p:bldP spid="10373" grpId="0" animBg="1"/>
      <p:bldP spid="10374" grpId="0"/>
      <p:bldP spid="10375" grpId="0" animBg="1"/>
      <p:bldP spid="10376" grpId="0" animBg="1"/>
      <p:bldP spid="10377" grpId="0"/>
      <p:bldP spid="10378" grpId="0" animBg="1"/>
      <p:bldP spid="10379" grpId="0" animBg="1"/>
      <p:bldP spid="10380" grpId="0"/>
      <p:bldP spid="10381" grpId="0" animBg="1"/>
      <p:bldP spid="10392" grpId="0"/>
      <p:bldP spid="103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FDA5-CBBD-43ED-BBA0-8A7E74ABF4FE}" type="slidenum">
              <a:rPr lang="it-IT"/>
              <a:pPr/>
              <a:t>5</a:t>
            </a:fld>
            <a:endParaRPr lang="it-IT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8630" cy="1368450"/>
          </a:xfrm>
        </p:spPr>
        <p:txBody>
          <a:bodyPr>
            <a:normAutofit fontScale="90000"/>
          </a:bodyPr>
          <a:lstStyle/>
          <a:p>
            <a:r>
              <a:rPr lang="it-IT" sz="4400" dirty="0">
                <a:solidFill>
                  <a:srgbClr val="0070C0"/>
                </a:solidFill>
                <a:latin typeface="Segoe Script" pitchFamily="34" charset="0"/>
              </a:rPr>
              <a:t>Punti di ebollizione e di fusione</a:t>
            </a:r>
          </a:p>
        </p:txBody>
      </p:sp>
      <p:graphicFrame>
        <p:nvGraphicFramePr>
          <p:cNvPr id="133163" name="Group 43"/>
          <p:cNvGraphicFramePr>
            <a:graphicFrameLocks noGrp="1"/>
          </p:cNvGraphicFramePr>
          <p:nvPr>
            <p:ph type="tbl" idx="1"/>
          </p:nvPr>
        </p:nvGraphicFramePr>
        <p:xfrm>
          <a:off x="685800" y="1752600"/>
          <a:ext cx="7772400" cy="4510088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Sostanza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P.f. (°C)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P.eb.</a:t>
                      </a: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 (°C)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Maiandra GD" pitchFamily="34" charset="0"/>
                        </a:rPr>
                        <a:t>Ossigeno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-219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-183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Maiandra GD" pitchFamily="34" charset="0"/>
                        </a:rPr>
                        <a:t>Alcol etilico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-115,5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Maiandra GD" pitchFamily="34" charset="0"/>
                        </a:rPr>
                        <a:t>Acqua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Maiandra GD" pitchFamily="34" charset="0"/>
                        </a:rPr>
                        <a:t>Zolfo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444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Maiandra GD" pitchFamily="34" charset="0"/>
                        </a:rPr>
                        <a:t>Sale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801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1465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Maiandra GD" pitchFamily="34" charset="0"/>
                        </a:rPr>
                        <a:t>Rame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1083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iandra GD" pitchFamily="34" charset="0"/>
                        </a:rPr>
                        <a:t>2600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EA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4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3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3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>
                <a:solidFill>
                  <a:srgbClr val="92D050"/>
                </a:solidFill>
                <a:latin typeface="Curlz MT" pitchFamily="82" charset="0"/>
              </a:rPr>
              <a:t>Curva di riscaldamento</a:t>
            </a:r>
            <a:endParaRPr lang="it-IT" sz="6000" dirty="0">
              <a:solidFill>
                <a:srgbClr val="92D050"/>
              </a:solidFill>
              <a:latin typeface="Curlz MT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7859216" cy="110872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Una volta chiariti questi punti si può procedere con la curva di riscaldamento!!!!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59632" y="4149080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Comic Sans MS" pitchFamily="66" charset="0"/>
              </a:rPr>
              <a:t>Ne analizzeremo una che, come elemento, prende in considerazione lo zolfo.</a:t>
            </a:r>
            <a:endParaRPr lang="it-IT" sz="3200" dirty="0">
              <a:latin typeface="Comic Sans MS" pitchFamily="66" charset="0"/>
            </a:endParaRPr>
          </a:p>
        </p:txBody>
      </p:sp>
    </p:spTree>
  </p:cSld>
  <p:clrMapOvr>
    <a:masterClrMapping/>
  </p:clrMapOvr>
  <p:transition advTm="15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asellaDiTesto 32"/>
          <p:cNvSpPr txBox="1"/>
          <p:nvPr/>
        </p:nvSpPr>
        <p:spPr>
          <a:xfrm>
            <a:off x="755576" y="371703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150</a:t>
            </a:r>
            <a:endParaRPr lang="it-IT" sz="1400" dirty="0"/>
          </a:p>
        </p:txBody>
      </p:sp>
      <p:grpSp>
        <p:nvGrpSpPr>
          <p:cNvPr id="118" name="Gruppo 117"/>
          <p:cNvGrpSpPr/>
          <p:nvPr/>
        </p:nvGrpSpPr>
        <p:grpSpPr>
          <a:xfrm>
            <a:off x="755576" y="404664"/>
            <a:ext cx="1187624" cy="5017338"/>
            <a:chOff x="755576" y="476672"/>
            <a:chExt cx="1187624" cy="5017338"/>
          </a:xfrm>
        </p:grpSpPr>
        <p:cxnSp>
          <p:nvCxnSpPr>
            <p:cNvPr id="11" name="Connettore 2 10"/>
            <p:cNvCxnSpPr/>
            <p:nvPr/>
          </p:nvCxnSpPr>
          <p:spPr>
            <a:xfrm flipV="1">
              <a:off x="1259632" y="476672"/>
              <a:ext cx="0" cy="49685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sellaDiTesto 28"/>
            <p:cNvSpPr txBox="1"/>
            <p:nvPr/>
          </p:nvSpPr>
          <p:spPr>
            <a:xfrm>
              <a:off x="755576" y="2204864"/>
              <a:ext cx="11876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300</a:t>
              </a:r>
              <a:endParaRPr lang="it-IT" sz="1400" dirty="0"/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755576" y="2761183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250</a:t>
              </a:r>
              <a:endParaRPr lang="it-IT" sz="1400" dirty="0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755576" y="3284984"/>
              <a:ext cx="7920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200</a:t>
              </a:r>
              <a:endParaRPr lang="it-IT" sz="1400" dirty="0"/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1043608" y="4077072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</a:t>
              </a:r>
              <a:endParaRPr lang="it-IT" dirty="0"/>
            </a:p>
          </p:txBody>
        </p:sp>
        <p:grpSp>
          <p:nvGrpSpPr>
            <p:cNvPr id="115" name="Gruppo 114"/>
            <p:cNvGrpSpPr/>
            <p:nvPr/>
          </p:nvGrpSpPr>
          <p:grpSpPr>
            <a:xfrm>
              <a:off x="755576" y="692696"/>
              <a:ext cx="648072" cy="4801314"/>
              <a:chOff x="755576" y="692696"/>
              <a:chExt cx="648072" cy="4801314"/>
            </a:xfrm>
          </p:grpSpPr>
          <p:sp>
            <p:nvSpPr>
              <p:cNvPr id="24" name="CasellaDiTesto 23"/>
              <p:cNvSpPr txBox="1"/>
              <p:nvPr/>
            </p:nvSpPr>
            <p:spPr>
              <a:xfrm>
                <a:off x="755576" y="764704"/>
                <a:ext cx="5760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/>
                  <a:t>450</a:t>
                </a:r>
                <a:endParaRPr lang="it-IT" sz="1400" dirty="0"/>
              </a:p>
            </p:txBody>
          </p:sp>
          <p:sp>
            <p:nvSpPr>
              <p:cNvPr id="26" name="CasellaDiTesto 25"/>
              <p:cNvSpPr txBox="1"/>
              <p:nvPr/>
            </p:nvSpPr>
            <p:spPr>
              <a:xfrm>
                <a:off x="1043608" y="764704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/>
                  <a:t>_</a:t>
                </a:r>
              </a:p>
            </p:txBody>
          </p:sp>
          <p:sp>
            <p:nvSpPr>
              <p:cNvPr id="28" name="CasellaDiTesto 27"/>
              <p:cNvSpPr txBox="1"/>
              <p:nvPr/>
            </p:nvSpPr>
            <p:spPr>
              <a:xfrm>
                <a:off x="755576" y="1104999"/>
                <a:ext cx="5760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/>
                  <a:t>400</a:t>
                </a:r>
                <a:endParaRPr lang="it-IT" sz="1400" dirty="0"/>
              </a:p>
            </p:txBody>
          </p:sp>
          <p:sp>
            <p:nvSpPr>
              <p:cNvPr id="30" name="CasellaDiTesto 29"/>
              <p:cNvSpPr txBox="1"/>
              <p:nvPr/>
            </p:nvSpPr>
            <p:spPr>
              <a:xfrm>
                <a:off x="755576" y="1628800"/>
                <a:ext cx="50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/>
                  <a:t>350</a:t>
                </a:r>
                <a:endParaRPr lang="it-IT" sz="1400" dirty="0"/>
              </a:p>
            </p:txBody>
          </p:sp>
          <p:sp>
            <p:nvSpPr>
              <p:cNvPr id="34" name="CasellaDiTesto 33"/>
              <p:cNvSpPr txBox="1"/>
              <p:nvPr/>
            </p:nvSpPr>
            <p:spPr>
              <a:xfrm>
                <a:off x="755576" y="4365104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/>
                  <a:t>100</a:t>
                </a:r>
                <a:endParaRPr lang="it-IT" sz="1400" dirty="0"/>
              </a:p>
            </p:txBody>
          </p:sp>
          <p:sp>
            <p:nvSpPr>
              <p:cNvPr id="39" name="CasellaDiTesto 38"/>
              <p:cNvSpPr txBox="1"/>
              <p:nvPr/>
            </p:nvSpPr>
            <p:spPr>
              <a:xfrm>
                <a:off x="755576" y="4221088"/>
                <a:ext cx="5760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/>
                  <a:t>119</a:t>
                </a:r>
                <a:endParaRPr lang="it-IT" sz="1400" dirty="0"/>
              </a:p>
            </p:txBody>
          </p:sp>
          <p:sp>
            <p:nvSpPr>
              <p:cNvPr id="40" name="CasellaDiTesto 39"/>
              <p:cNvSpPr txBox="1"/>
              <p:nvPr/>
            </p:nvSpPr>
            <p:spPr>
              <a:xfrm>
                <a:off x="755576" y="908721"/>
                <a:ext cx="5760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/>
                  <a:t>444</a:t>
                </a:r>
                <a:endParaRPr lang="it-IT" sz="1400" dirty="0"/>
              </a:p>
            </p:txBody>
          </p:sp>
          <p:sp>
            <p:nvSpPr>
              <p:cNvPr id="22" name="CasellaDiTesto 21"/>
              <p:cNvSpPr txBox="1"/>
              <p:nvPr/>
            </p:nvSpPr>
            <p:spPr>
              <a:xfrm>
                <a:off x="1043608" y="692696"/>
                <a:ext cx="216024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_________________</a:t>
                </a:r>
                <a:endParaRPr lang="it-IT" dirty="0"/>
              </a:p>
            </p:txBody>
          </p:sp>
        </p:grpSp>
      </p:grpSp>
      <p:grpSp>
        <p:nvGrpSpPr>
          <p:cNvPr id="117" name="Gruppo 116"/>
          <p:cNvGrpSpPr/>
          <p:nvPr/>
        </p:nvGrpSpPr>
        <p:grpSpPr>
          <a:xfrm>
            <a:off x="827584" y="4941168"/>
            <a:ext cx="7488832" cy="667817"/>
            <a:chOff x="827584" y="4941168"/>
            <a:chExt cx="7488832" cy="667817"/>
          </a:xfrm>
        </p:grpSpPr>
        <p:cxnSp>
          <p:nvCxnSpPr>
            <p:cNvPr id="9" name="Connettore 2 8"/>
            <p:cNvCxnSpPr/>
            <p:nvPr/>
          </p:nvCxnSpPr>
          <p:spPr>
            <a:xfrm>
              <a:off x="1259632" y="5445224"/>
              <a:ext cx="698477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9" name="CasellaDiTesto 18"/>
            <p:cNvSpPr txBox="1"/>
            <p:nvPr/>
          </p:nvSpPr>
          <p:spPr>
            <a:xfrm>
              <a:off x="971600" y="5229200"/>
              <a:ext cx="73448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              |          |          |          |          |         |          |          |          |          |</a:t>
              </a:r>
              <a:endParaRPr lang="it-IT" dirty="0"/>
            </a:p>
          </p:txBody>
        </p:sp>
        <p:sp>
          <p:nvSpPr>
            <p:cNvPr id="35" name="CasellaDiTesto 34"/>
            <p:cNvSpPr txBox="1"/>
            <p:nvPr/>
          </p:nvSpPr>
          <p:spPr>
            <a:xfrm>
              <a:off x="827584" y="4941168"/>
              <a:ext cx="8640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50</a:t>
              </a:r>
              <a:endParaRPr lang="it-IT" sz="1400" dirty="0"/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1115616" y="5157192"/>
              <a:ext cx="4536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</a:t>
              </a:r>
              <a:endParaRPr lang="it-IT" dirty="0"/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827584" y="5301208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20</a:t>
              </a:r>
              <a:endParaRPr lang="it-IT" sz="1400" dirty="0"/>
            </a:p>
          </p:txBody>
        </p:sp>
      </p:grpSp>
      <p:sp>
        <p:nvSpPr>
          <p:cNvPr id="61" name="CasellaDiTesto 60"/>
          <p:cNvSpPr txBox="1"/>
          <p:nvPr/>
        </p:nvSpPr>
        <p:spPr>
          <a:xfrm>
            <a:off x="2267744" y="544522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10                    20                   30       35       40        45       50</a:t>
            </a:r>
            <a:endParaRPr lang="it-IT" dirty="0"/>
          </a:p>
        </p:txBody>
      </p:sp>
      <p:cxnSp>
        <p:nvCxnSpPr>
          <p:cNvPr id="83" name="Connettore 1 82"/>
          <p:cNvCxnSpPr/>
          <p:nvPr/>
        </p:nvCxnSpPr>
        <p:spPr>
          <a:xfrm flipV="1">
            <a:off x="1259632" y="4365104"/>
            <a:ext cx="1224136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1 84"/>
          <p:cNvCxnSpPr/>
          <p:nvPr/>
        </p:nvCxnSpPr>
        <p:spPr>
          <a:xfrm>
            <a:off x="2483768" y="4365104"/>
            <a:ext cx="1224136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 flipV="1">
            <a:off x="3707904" y="1052736"/>
            <a:ext cx="1872208" cy="33123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/>
          <p:nvPr/>
        </p:nvCxnSpPr>
        <p:spPr>
          <a:xfrm>
            <a:off x="5580112" y="1052736"/>
            <a:ext cx="122413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/>
          <p:cNvGrpSpPr/>
          <p:nvPr/>
        </p:nvGrpSpPr>
        <p:grpSpPr>
          <a:xfrm>
            <a:off x="6804248" y="332656"/>
            <a:ext cx="720080" cy="720080"/>
            <a:chOff x="6804248" y="332656"/>
            <a:chExt cx="720080" cy="720080"/>
          </a:xfrm>
        </p:grpSpPr>
        <p:cxnSp>
          <p:nvCxnSpPr>
            <p:cNvPr id="100" name="Connettore 1 99"/>
            <p:cNvCxnSpPr/>
            <p:nvPr/>
          </p:nvCxnSpPr>
          <p:spPr>
            <a:xfrm flipV="1">
              <a:off x="6804248" y="908720"/>
              <a:ext cx="144016" cy="1440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1 101"/>
            <p:cNvCxnSpPr/>
            <p:nvPr/>
          </p:nvCxnSpPr>
          <p:spPr>
            <a:xfrm flipV="1">
              <a:off x="7020272" y="692696"/>
              <a:ext cx="144016" cy="1440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1 104"/>
            <p:cNvCxnSpPr/>
            <p:nvPr/>
          </p:nvCxnSpPr>
          <p:spPr>
            <a:xfrm flipV="1">
              <a:off x="7236296" y="476672"/>
              <a:ext cx="144016" cy="1440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2 108"/>
            <p:cNvCxnSpPr/>
            <p:nvPr/>
          </p:nvCxnSpPr>
          <p:spPr>
            <a:xfrm flipV="1">
              <a:off x="7380312" y="332656"/>
              <a:ext cx="144016" cy="144016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CasellaDiTesto 120"/>
          <p:cNvSpPr txBox="1"/>
          <p:nvPr/>
        </p:nvSpPr>
        <p:spPr>
          <a:xfrm>
            <a:off x="2627784" y="692696"/>
            <a:ext cx="52565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Una certa quantità di zolfo, inizialmente alla temperatura di 20 °C, viene riscaldata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e raggiunge dopo 10 minuti la temperatura di fusione: 119 °C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2843808" y="1412776"/>
            <a:ext cx="54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La fusione dura 10 minuti. Qui avviene la prima sosta termica</a:t>
            </a:r>
            <a:endParaRPr lang="it-IT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3203848" y="1196752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Dopo altri 15 minuti lo zolfo raggiunge la temperatura di ebollizione: 444 °C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4427984" y="2780928"/>
            <a:ext cx="4716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Qui avviene la seconda sosta termica, che dura 10 minuti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5364088" y="1700808"/>
            <a:ext cx="3960440" cy="108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Da qui lo zolfo passa allo stato aeriforme.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3059832" y="5805264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TEMPO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179512" y="620688"/>
            <a:ext cx="50405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endParaRPr lang="it-IT" dirty="0" smtClean="0"/>
          </a:p>
        </p:txBody>
      </p:sp>
      <p:sp>
        <p:nvSpPr>
          <p:cNvPr id="48" name="CasellaDiTesto 47"/>
          <p:cNvSpPr txBox="1"/>
          <p:nvPr/>
        </p:nvSpPr>
        <p:spPr>
          <a:xfrm>
            <a:off x="1403648" y="51571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49" name="CasellaDiTesto 48"/>
          <p:cNvSpPr txBox="1"/>
          <p:nvPr/>
        </p:nvSpPr>
        <p:spPr>
          <a:xfrm>
            <a:off x="2339752" y="40050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3707904" y="42210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5364088" y="7647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</a:t>
            </a:r>
            <a:endParaRPr lang="it-IT" dirty="0"/>
          </a:p>
        </p:txBody>
      </p:sp>
      <p:sp>
        <p:nvSpPr>
          <p:cNvPr id="52" name="CasellaDiTesto 51"/>
          <p:cNvSpPr txBox="1"/>
          <p:nvPr/>
        </p:nvSpPr>
        <p:spPr>
          <a:xfrm>
            <a:off x="6804248" y="9807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</a:t>
            </a:r>
            <a:endParaRPr lang="it-IT" dirty="0"/>
          </a:p>
        </p:txBody>
      </p:sp>
    </p:spTree>
  </p:cSld>
  <p:clrMapOvr>
    <a:masterClrMapping/>
  </p:clrMapOvr>
  <p:transition spd="slow" advTm="7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7" presetClass="exit" presetSubtype="4" fill="hold" grpId="0" nodeType="afterEffect">
                                  <p:stCondLst>
                                    <p:cond delay="6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000"/>
                            </p:stCondLst>
                            <p:childTnLst>
                              <p:par>
                                <p:cTn id="61" presetID="17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9000"/>
                            </p:stCondLst>
                            <p:childTnLst>
                              <p:par>
                                <p:cTn id="6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9500"/>
                            </p:stCondLst>
                            <p:childTnLst>
                              <p:par>
                                <p:cTn id="7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27" presetClass="exit" presetSubtype="0" fill="hold" grpId="1" nodeType="afterEffect">
                                  <p:stCondLst>
                                    <p:cond delay="4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8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2080"/>
                            </p:stCondLst>
                            <p:childTnLst>
                              <p:par>
                                <p:cTn id="9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2580"/>
                            </p:stCondLst>
                            <p:childTnLst>
                              <p:par>
                                <p:cTn id="95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580"/>
                            </p:stCondLst>
                            <p:childTnLst>
                              <p:par>
                                <p:cTn id="99" presetID="3" presetClass="exit" presetSubtype="1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580"/>
                            </p:stCondLst>
                            <p:childTnLst>
                              <p:par>
                                <p:cTn id="103" presetID="1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2080"/>
                            </p:stCondLst>
                            <p:childTnLst>
                              <p:par>
                                <p:cTn id="1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2580"/>
                            </p:stCondLst>
                            <p:childTnLst>
                              <p:par>
                                <p:cTn id="116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5580"/>
                            </p:stCondLst>
                            <p:childTnLst>
                              <p:par>
                                <p:cTn id="120" presetID="40" presetClass="exit" presetSubtype="0" fill="hold" grpId="1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978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0280"/>
                            </p:stCondLst>
                            <p:childTnLst>
                              <p:par>
                                <p:cTn id="130" presetID="21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63280"/>
                            </p:stCondLst>
                            <p:childTnLst>
                              <p:par>
                                <p:cTn id="134" presetID="26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61" grpId="0"/>
      <p:bldP spid="121" grpId="0" build="allAtOnce"/>
      <p:bldP spid="41" grpId="0"/>
      <p:bldP spid="41" grpId="1"/>
      <p:bldP spid="42" grpId="0"/>
      <p:bldP spid="42" grpId="1"/>
      <p:bldP spid="43" grpId="0"/>
      <p:bldP spid="43" grpId="1"/>
      <p:bldP spid="45" grpId="0"/>
      <p:bldP spid="45" grpId="1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>Lavoro ideato e realizzato da :</a:t>
            </a:r>
            <a:b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</a:b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/>
            </a:r>
            <a:b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</a:b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/>
            </a:r>
            <a:b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</a:b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>Melissa </a:t>
            </a:r>
            <a:r>
              <a:rPr lang="it-IT" dirty="0" err="1" smtClean="0">
                <a:solidFill>
                  <a:srgbClr val="7030A0"/>
                </a:solidFill>
                <a:latin typeface="Lucida Handwriting" pitchFamily="66" charset="0"/>
              </a:rPr>
              <a:t>Guzzo</a:t>
            </a: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> </a:t>
            </a:r>
            <a:b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</a:b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>&amp;</a:t>
            </a:r>
            <a:b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</a:b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>Sabrina Di Buono</a:t>
            </a:r>
            <a:b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</a:b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/>
            </a:r>
            <a:b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</a:b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>Classe IV B </a:t>
            </a:r>
            <a:b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</a:b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>Anno scolastico </a:t>
            </a:r>
            <a:b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</a:br>
            <a:r>
              <a:rPr lang="it-IT" dirty="0" smtClean="0">
                <a:solidFill>
                  <a:srgbClr val="7030A0"/>
                </a:solidFill>
                <a:latin typeface="Lucida Handwriting" pitchFamily="66" charset="0"/>
              </a:rPr>
              <a:t>2012/2013</a:t>
            </a:r>
            <a:endParaRPr lang="it-IT" dirty="0">
              <a:solidFill>
                <a:srgbClr val="7030A0"/>
              </a:solidFill>
              <a:latin typeface="Lucida Handwriting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323</Words>
  <Application>Microsoft Office PowerPoint</Application>
  <PresentationFormat>Presentazione su schermo (4:3)</PresentationFormat>
  <Paragraphs>103</Paragraphs>
  <Slides>8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Curva di riscaldamento</vt:lpstr>
      <vt:lpstr>Gli stati fisici della materia</vt:lpstr>
      <vt:lpstr>Diapositiva 3</vt:lpstr>
      <vt:lpstr>I passaggi di stato</vt:lpstr>
      <vt:lpstr>Punti di ebollizione e di fusione</vt:lpstr>
      <vt:lpstr>Curva di riscaldamento</vt:lpstr>
      <vt:lpstr>Diapositiva 7</vt:lpstr>
      <vt:lpstr>Lavoro ideato e realizzato da :   Melissa Guzzo  &amp; Sabrina Di Buono  Classe IV B  Anno scolastico  2012/2013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Curva di riscaldamento</dc:title>
  <dc:creator>Sabrina Di Buono</dc:creator>
  <cp:lastModifiedBy>Sabrina Di Buono</cp:lastModifiedBy>
  <cp:revision>47</cp:revision>
  <dcterms:created xsi:type="dcterms:W3CDTF">2013-01-24T15:40:05Z</dcterms:created>
  <dcterms:modified xsi:type="dcterms:W3CDTF">2013-01-24T23:13:38Z</dcterms:modified>
</cp:coreProperties>
</file>